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sldIdLst>
    <p:sldId id="257" r:id="rId2"/>
    <p:sldId id="259" r:id="rId3"/>
    <p:sldId id="260" r:id="rId4"/>
    <p:sldId id="263" r:id="rId5"/>
    <p:sldId id="268" r:id="rId6"/>
    <p:sldId id="266" r:id="rId7"/>
    <p:sldId id="272" r:id="rId8"/>
    <p:sldId id="271" r:id="rId9"/>
    <p:sldId id="262" r:id="rId10"/>
    <p:sldId id="264" r:id="rId11"/>
    <p:sldId id="267" r:id="rId12"/>
    <p:sldId id="275" r:id="rId13"/>
    <p:sldId id="265" r:id="rId14"/>
    <p:sldId id="27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3204"/>
    <a:srgbClr val="BEBE0E"/>
    <a:srgbClr val="170E88"/>
    <a:srgbClr val="00355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8" d="100"/>
          <a:sy n="78" d="100"/>
        </p:scale>
        <p:origin x="108" y="5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สไลด์ชื่อเรื่อ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h-TH" smtClean="0"/>
              <a:t>คลิกเพื่อแก้ไขสไตล์ชื่อเรื่องต้นแบบ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h-TH" smtClean="0"/>
              <a:t>คลิกเพื่อแก้ไขสไตล์ชื่อเรื่องรองต้นแบบ</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62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คลิกเพื่อแก้ไขสไตล์ชื่อเรื่องต้นแบบ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86439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ข้อความและชื่อเรื่องแนวตั้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h-TH" smtClean="0"/>
              <a:t>คลิกเพื่อแก้ไขสไตล์ชื่อเรื่องต้นแบบ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30434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h-TH" smtClean="0"/>
              <a:t>คลิกเพื่อแก้ไขสไตล์ชื่อเรื่องต้นแบบ</a:t>
            </a:r>
            <a:endParaRPr lang="en-US" dirty="0"/>
          </a:p>
        </p:txBody>
      </p:sp>
      <p:sp>
        <p:nvSpPr>
          <p:cNvPr id="3" name="Content Placeholder 2"/>
          <p:cNvSpPr>
            <a:spLocks noGrp="1"/>
          </p:cNvSpPr>
          <p:nvPr>
            <p:ph idx="1"/>
          </p:nvPr>
        </p:nvSpPr>
        <p:spPr/>
        <p:txBody>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77386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ส่วนหัวของส่วน">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h-TH" smtClean="0"/>
              <a:t>คลิกเพื่อแก้ไขสไตล์ชื่อเรื่องต้นแบบ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smtClean="0"/>
              <a:t>คลิกเพื่อแก้ไขสไตล์ของข้อความต้นแบบ</a:t>
            </a:r>
          </a:p>
        </p:txBody>
      </p:sp>
      <p:sp>
        <p:nvSpPr>
          <p:cNvPr id="4" name="Date Placeholder 3"/>
          <p:cNvSpPr>
            <a:spLocks noGrp="1"/>
          </p:cNvSpPr>
          <p:nvPr>
            <p:ph type="dt" sz="half" idx="10"/>
          </p:nvPr>
        </p:nvSpPr>
        <p:spPr/>
        <p:txBody>
          <a:bodyPr/>
          <a:lstStyle/>
          <a:p>
            <a:fld id="{5A61015F-7CC6-4D0A-9D87-873EA4C304CC}" type="datetimeFigureOut">
              <a:rPr lang="en-US" smtClean="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91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h-TH" smtClean="0"/>
              <a:t>คลิกเพื่อแก้ไขสไตล์ชื่อเรื่องต้นแบบ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8962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h-TH" smtClean="0"/>
              <a:t>คลิกเพื่อแก้ไขสไตล์ชื่อเรื่องต้นแบบ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คลิกเพื่อแก้ไขสไตล์ของข้อความต้นแบบ</a:t>
            </a:r>
          </a:p>
        </p:txBody>
      </p:sp>
      <p:sp>
        <p:nvSpPr>
          <p:cNvPr id="4" name="Content Placeholder 3"/>
          <p:cNvSpPr>
            <a:spLocks noGrp="1"/>
          </p:cNvSpPr>
          <p:nvPr>
            <p:ph sz="half" idx="2"/>
          </p:nvPr>
        </p:nvSpPr>
        <p:spPr>
          <a:xfrm>
            <a:off x="1097280" y="2582334"/>
            <a:ext cx="4937760" cy="3378200"/>
          </a:xfrm>
        </p:spPr>
        <p:txBody>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คลิกเพื่อแก้ไขสไตล์ของข้อความต้นแบบ</a:t>
            </a:r>
          </a:p>
        </p:txBody>
      </p:sp>
      <p:sp>
        <p:nvSpPr>
          <p:cNvPr id="6" name="Content Placeholder 5"/>
          <p:cNvSpPr>
            <a:spLocks noGrp="1"/>
          </p:cNvSpPr>
          <p:nvPr>
            <p:ph sz="quarter" idx="4"/>
          </p:nvPr>
        </p:nvSpPr>
        <p:spPr>
          <a:xfrm>
            <a:off x="6217920" y="2582334"/>
            <a:ext cx="4937760" cy="3378200"/>
          </a:xfrm>
        </p:spPr>
        <p:txBody>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5/18/2020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9582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คลิกเพื่อแก้ไขสไตล์ชื่อเรื่องต้นแบบ</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5/18/2020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4762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ว่างเปล่า">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6E91E96-98B0-4413-9547-46F3504108EF}" type="datetimeFigureOut">
              <a:rPr lang="en-US" smtClean="0"/>
              <a:t>5/18/2020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19226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เนื้อหาพร้อมคำอธิบายภาพ">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h-TH" smtClean="0"/>
              <a:t>คลิกเพื่อแก้ไขสไตล์ชื่อเรื่องต้นแบบ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คลิกเพื่อแก้ไขสไตล์ของข้อความต้นแบบ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5C68B11-C5A8-448C-8CE9-B1A273C79CFC}" type="datetimeFigureOut">
              <a:rPr lang="en-US" smtClean="0"/>
              <a:t>5/18/2020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643176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รูปภาพพร้อมคำอธิบายภาพ">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h-TH" smtClean="0"/>
              <a:t>คลิกเพื่อแก้ไขสไตล์ชื่อเรื่องต้นแบบ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h-TH" smtClean="0"/>
              <a:t>คลิกไอคอนเพื่อเพิ่มรูปภาพ</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คลิกเพื่อแก้ไขสไตล์ของข้อความต้นแบบ</a:t>
            </a:r>
          </a:p>
        </p:txBody>
      </p:sp>
      <p:sp>
        <p:nvSpPr>
          <p:cNvPr id="5" name="Date Placeholder 4"/>
          <p:cNvSpPr>
            <a:spLocks noGrp="1"/>
          </p:cNvSpPr>
          <p:nvPr>
            <p:ph type="dt" sz="half" idx="10"/>
          </p:nvPr>
        </p:nvSpPr>
        <p:spPr/>
        <p:txBody>
          <a:bodyPr/>
          <a:lstStyle/>
          <a:p>
            <a:fld id="{C7616CA0-919D-4A49-9C8A-62FDFB3A5183}" type="datetimeFigureOut">
              <a:rPr lang="en-US" smtClean="0"/>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2166413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h-TH" smtClean="0"/>
              <a:t>คลิกเพื่อแก้ไขสไตล์ชื่อเรื่องต้นแบบ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0298CD5-6C1E-4009-B41F-6DF62E31D3BE}" type="datetimeFigureOut">
              <a:rPr lang="en-US" smtClean="0"/>
              <a:pPr/>
              <a:t>5/18/2020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2228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5.jpg"/><Relationship Id="rId7" Type="http://schemas.openxmlformats.org/officeDocument/2006/relationships/image" Target="../media/image15.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1097280" y="1845733"/>
            <a:ext cx="10058400" cy="4415023"/>
          </a:xfrm>
        </p:spPr>
        <p:txBody>
          <a:bodyPr>
            <a:noAutofit/>
          </a:bodyPr>
          <a:lstStyle/>
          <a:p>
            <a:pPr marL="201168" lvl="1" indent="0" algn="thaiDist">
              <a:buNone/>
            </a:pPr>
            <a:r>
              <a:rPr lang="en-US" sz="3600" b="1" dirty="0" smtClean="0">
                <a:solidFill>
                  <a:srgbClr val="0070C0"/>
                </a:solidFill>
                <a:effectLst>
                  <a:outerShdw blurRad="38100" dist="38100" dir="2700000" algn="tl">
                    <a:srgbClr val="000000">
                      <a:alpha val="43137"/>
                    </a:srgbClr>
                  </a:outerShdw>
                </a:effectLst>
              </a:rPr>
              <a:t>Manufacturer </a:t>
            </a:r>
          </a:p>
          <a:p>
            <a:pPr marL="201168" lvl="1" indent="0" algn="thaiDist">
              <a:buNone/>
            </a:pPr>
            <a:r>
              <a:rPr lang="en-US" sz="2100" b="1" dirty="0" smtClean="0"/>
              <a:t>Shun </a:t>
            </a:r>
            <a:r>
              <a:rPr lang="en-US" sz="2100" b="1" dirty="0"/>
              <a:t>Thai Rubber Gloves Industry Public Company Limited. is a leading manufacturer of latex and nitrile gloves for applications in both medical and general purpose markets. Our motto: "Highly Intend on Replying for your Satisfaction" translates and represents our core values and determination in providing our customers with an excellent quality products, along with the highest degree of customer service. </a:t>
            </a:r>
            <a:endParaRPr lang="en-US" sz="2100" b="1" dirty="0" smtClean="0"/>
          </a:p>
          <a:p>
            <a:pPr marL="201168" lvl="1" indent="0" algn="thaiDist">
              <a:buNone/>
            </a:pPr>
            <a:endParaRPr lang="en-US" sz="2100" b="1" dirty="0"/>
          </a:p>
          <a:p>
            <a:pPr marL="201168" lvl="1" indent="0" algn="thaiDist">
              <a:buNone/>
            </a:pPr>
            <a:r>
              <a:rPr lang="en-US" sz="2100" b="1" dirty="0" smtClean="0"/>
              <a:t>Founded </a:t>
            </a:r>
            <a:r>
              <a:rPr lang="en-US" sz="2100" b="1" dirty="0"/>
              <a:t>in 1989, Shun Thai commenced our operation by producing latex gloves for various medical fields. The factory is located in the </a:t>
            </a:r>
            <a:r>
              <a:rPr lang="en-US" sz="2100" b="1" dirty="0" err="1"/>
              <a:t>Rayong</a:t>
            </a:r>
            <a:r>
              <a:rPr lang="en-US" sz="2100" b="1" dirty="0"/>
              <a:t> province of eastern Thailand and has been and continues to be surrounded by thousands of acres of rubber tree plantations. With the advantage of having the natural latex materials in the vicinity and at hand, Shun Thai has built a reputation for greatness of quality in the gloves we produce.</a:t>
            </a:r>
            <a:endParaRPr lang="th-TH" sz="2100" b="1" dirty="0"/>
          </a:p>
        </p:txBody>
      </p:sp>
      <p:sp>
        <p:nvSpPr>
          <p:cNvPr id="6" name="ชื่อเรื่อง 3"/>
          <p:cNvSpPr txBox="1">
            <a:spLocks/>
          </p:cNvSpPr>
          <p:nvPr/>
        </p:nvSpPr>
        <p:spPr>
          <a:xfrm>
            <a:off x="5193093" y="1334825"/>
            <a:ext cx="6191599" cy="510909"/>
          </a:xfrm>
          <a:prstGeom prst="rect">
            <a:avLst/>
          </a:prstGeom>
          <a:noFill/>
        </p:spPr>
        <p:txBody>
          <a:bodyPr vert="horz" wrap="square" lIns="91440" tIns="45720" rIns="91440" bIns="45720" rtlCol="0" anchor="b">
            <a:sp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b="1" spc="0" dirty="0" smtClean="0">
                <a:ln w="22225">
                  <a:solidFill>
                    <a:schemeClr val="accent2"/>
                  </a:solidFill>
                  <a:prstDash val="solid"/>
                </a:ln>
                <a:solidFill>
                  <a:schemeClr val="accent2">
                    <a:lumMod val="40000"/>
                    <a:lumOff val="60000"/>
                  </a:schemeClr>
                </a:solidFill>
                <a:latin typeface="Arial" panose="020B0604020202020204" pitchFamily="34" charset="0"/>
              </a:rPr>
              <a:t>NITRILE DISPOSABLE GLOVE</a:t>
            </a:r>
            <a:endParaRPr lang="th-TH" sz="3200" b="1" spc="0" dirty="0">
              <a:ln w="22225">
                <a:solidFill>
                  <a:schemeClr val="accent2"/>
                </a:solidFill>
                <a:prstDash val="solid"/>
              </a:ln>
              <a:solidFill>
                <a:schemeClr val="accent2">
                  <a:lumMod val="40000"/>
                  <a:lumOff val="60000"/>
                </a:schemeClr>
              </a:solidFill>
            </a:endParaRPr>
          </a:p>
        </p:txBody>
      </p:sp>
      <p:sp>
        <p:nvSpPr>
          <p:cNvPr id="4" name="ชื่อเรื่อง 3"/>
          <p:cNvSpPr>
            <a:spLocks noGrp="1"/>
          </p:cNvSpPr>
          <p:nvPr>
            <p:ph type="title"/>
          </p:nvPr>
        </p:nvSpPr>
        <p:spPr>
          <a:xfrm>
            <a:off x="1032517" y="494411"/>
            <a:ext cx="9720072" cy="911788"/>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thaiDist"/>
            <a:r>
              <a:rPr lang="en-US" sz="6000" b="1" cap="none" spc="0" dirty="0" smtClean="0">
                <a:ln w="22225">
                  <a:solidFill>
                    <a:schemeClr val="accent2"/>
                  </a:solidFill>
                  <a:prstDash val="solid"/>
                </a:ln>
                <a:solidFill>
                  <a:srgbClr val="0070C0"/>
                </a:solidFill>
                <a:effectLst/>
                <a:latin typeface="Arial" panose="020B0604020202020204" pitchFamily="34" charset="0"/>
              </a:rPr>
              <a:t>Pure </a:t>
            </a:r>
            <a:r>
              <a:rPr lang="en-US" sz="6000" b="1" cap="none" spc="0" dirty="0" smtClean="0">
                <a:ln w="22225">
                  <a:solidFill>
                    <a:schemeClr val="accent2"/>
                  </a:solidFill>
                  <a:prstDash val="solid"/>
                </a:ln>
                <a:solidFill>
                  <a:schemeClr val="bg1"/>
                </a:solidFill>
                <a:effectLst/>
                <a:latin typeface="Arial" panose="020B0604020202020204" pitchFamily="34" charset="0"/>
              </a:rPr>
              <a:t>Gloves</a:t>
            </a:r>
            <a:r>
              <a:rPr lang="en-US" sz="6000" b="1" cap="none" spc="0" dirty="0" smtClean="0">
                <a:ln w="22225">
                  <a:solidFill>
                    <a:schemeClr val="accent2"/>
                  </a:solidFill>
                  <a:prstDash val="solid"/>
                </a:ln>
                <a:solidFill>
                  <a:srgbClr val="0070C0"/>
                </a:solidFill>
                <a:effectLst/>
                <a:latin typeface="Arial" panose="020B0604020202020204" pitchFamily="34" charset="0"/>
              </a:rPr>
              <a:t> </a:t>
            </a:r>
            <a:endParaRPr lang="th-TH" sz="6000" b="1" cap="none" spc="0" dirty="0">
              <a:ln w="22225">
                <a:solidFill>
                  <a:schemeClr val="accent2"/>
                </a:solidFill>
                <a:prstDash val="solid"/>
              </a:ln>
              <a:solidFill>
                <a:srgbClr val="0070C0"/>
              </a:solidFill>
              <a:effectLst/>
            </a:endParaRPr>
          </a:p>
        </p:txBody>
      </p:sp>
    </p:spTree>
    <p:extLst>
      <p:ext uri="{BB962C8B-B14F-4D97-AF65-F5344CB8AC3E}">
        <p14:creationId xmlns:p14="http://schemas.microsoft.com/office/powerpoint/2010/main" val="1527298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a:bodyPr>
          <a:lstStyle/>
          <a:p>
            <a:r>
              <a:rPr lang="en-US" sz="6600" dirty="0" smtClean="0">
                <a:solidFill>
                  <a:srgbClr val="0070C0"/>
                </a:solidFill>
                <a:effectLst>
                  <a:outerShdw blurRad="38100" dist="38100" dir="2700000" algn="tl">
                    <a:srgbClr val="000000">
                      <a:alpha val="43137"/>
                    </a:srgbClr>
                  </a:outerShdw>
                </a:effectLst>
                <a:latin typeface="+mn-lt"/>
              </a:rPr>
              <a:t>EC Certification</a:t>
            </a:r>
            <a:endParaRPr lang="th-TH" sz="6600" dirty="0">
              <a:solidFill>
                <a:srgbClr val="0070C0"/>
              </a:solidFill>
              <a:effectLst>
                <a:outerShdw blurRad="38100" dist="38100" dir="2700000" algn="tl">
                  <a:srgbClr val="000000">
                    <a:alpha val="43137"/>
                  </a:srgbClr>
                </a:outerShdw>
              </a:effectLst>
              <a:latin typeface="+mn-lt"/>
            </a:endParaRPr>
          </a:p>
        </p:txBody>
      </p:sp>
      <p:pic>
        <p:nvPicPr>
          <p:cNvPr id="5" name="รูปภาพ 4"/>
          <p:cNvPicPr>
            <a:picLocks noChangeAspect="1"/>
          </p:cNvPicPr>
          <p:nvPr/>
        </p:nvPicPr>
        <p:blipFill rotWithShape="1">
          <a:blip r:embed="rId2">
            <a:extLst>
              <a:ext uri="{28A0092B-C50C-407E-A947-70E740481C1C}">
                <a14:useLocalDpi xmlns:a14="http://schemas.microsoft.com/office/drawing/2010/main" val="0"/>
              </a:ext>
            </a:extLst>
          </a:blip>
          <a:srcRect l="1012" r="711"/>
          <a:stretch/>
        </p:blipFill>
        <p:spPr>
          <a:xfrm>
            <a:off x="6919784" y="0"/>
            <a:ext cx="5371072" cy="6858000"/>
          </a:xfrm>
          <a:prstGeom prst="rect">
            <a:avLst/>
          </a:prstGeom>
        </p:spPr>
      </p:pic>
    </p:spTree>
    <p:extLst>
      <p:ext uri="{BB962C8B-B14F-4D97-AF65-F5344CB8AC3E}">
        <p14:creationId xmlns:p14="http://schemas.microsoft.com/office/powerpoint/2010/main" val="142291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a:bodyPr>
          <a:lstStyle/>
          <a:p>
            <a:r>
              <a:rPr lang="en-US" sz="5400" dirty="0" smtClean="0">
                <a:solidFill>
                  <a:srgbClr val="0070C0"/>
                </a:solidFill>
                <a:effectLst>
                  <a:outerShdw blurRad="38100" dist="38100" dir="2700000" algn="tl">
                    <a:srgbClr val="000000">
                      <a:alpha val="43137"/>
                    </a:srgbClr>
                  </a:outerShdw>
                </a:effectLst>
                <a:latin typeface="+mn-lt"/>
              </a:rPr>
              <a:t>FDA</a:t>
            </a:r>
            <a:endParaRPr lang="th-TH" sz="5400" dirty="0">
              <a:solidFill>
                <a:srgbClr val="0070C0"/>
              </a:solidFill>
              <a:effectLst>
                <a:outerShdw blurRad="38100" dist="38100" dir="2700000" algn="tl">
                  <a:srgbClr val="000000">
                    <a:alpha val="43137"/>
                  </a:srgbClr>
                </a:outerShdw>
              </a:effectLst>
              <a:latin typeface="+mn-lt"/>
            </a:endParaRPr>
          </a:p>
        </p:txBody>
      </p:sp>
      <p:pic>
        <p:nvPicPr>
          <p:cNvPr id="3" name="รูปภาพ 2"/>
          <p:cNvPicPr>
            <a:picLocks noChangeAspect="1"/>
          </p:cNvPicPr>
          <p:nvPr/>
        </p:nvPicPr>
        <p:blipFill>
          <a:blip r:embed="rId2"/>
          <a:stretch>
            <a:fillRect/>
          </a:stretch>
        </p:blipFill>
        <p:spPr>
          <a:xfrm>
            <a:off x="2710249" y="1478588"/>
            <a:ext cx="4102444" cy="5379412"/>
          </a:xfrm>
          <a:prstGeom prst="rect">
            <a:avLst/>
          </a:prstGeom>
        </p:spPr>
      </p:pic>
      <p:pic>
        <p:nvPicPr>
          <p:cNvPr id="4" name="รูปภาพ 3"/>
          <p:cNvPicPr>
            <a:picLocks noChangeAspect="1"/>
          </p:cNvPicPr>
          <p:nvPr/>
        </p:nvPicPr>
        <p:blipFill>
          <a:blip r:embed="rId3"/>
          <a:stretch>
            <a:fillRect/>
          </a:stretch>
        </p:blipFill>
        <p:spPr>
          <a:xfrm>
            <a:off x="6812693" y="-95893"/>
            <a:ext cx="5379308" cy="6957238"/>
          </a:xfrm>
          <a:prstGeom prst="rect">
            <a:avLst/>
          </a:prstGeom>
        </p:spPr>
      </p:pic>
    </p:spTree>
    <p:extLst>
      <p:ext uri="{BB962C8B-B14F-4D97-AF65-F5344CB8AC3E}">
        <p14:creationId xmlns:p14="http://schemas.microsoft.com/office/powerpoint/2010/main" val="4120174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a:bodyPr>
          <a:lstStyle/>
          <a:p>
            <a:r>
              <a:rPr lang="en-US" sz="5400" dirty="0" smtClean="0">
                <a:solidFill>
                  <a:srgbClr val="0070C0"/>
                </a:solidFill>
                <a:effectLst>
                  <a:outerShdw blurRad="38100" dist="38100" dir="2700000" algn="tl">
                    <a:srgbClr val="000000">
                      <a:alpha val="43137"/>
                    </a:srgbClr>
                  </a:outerShdw>
                </a:effectLst>
                <a:latin typeface="+mn-lt"/>
              </a:rPr>
              <a:t>THAI FDA</a:t>
            </a:r>
            <a:endParaRPr lang="th-TH" sz="5400" dirty="0">
              <a:solidFill>
                <a:srgbClr val="0070C0"/>
              </a:solidFill>
              <a:effectLst>
                <a:outerShdw blurRad="38100" dist="38100" dir="2700000" algn="tl">
                  <a:srgbClr val="000000">
                    <a:alpha val="43137"/>
                  </a:srgbClr>
                </a:outerShdw>
              </a:effectLst>
              <a:latin typeface="+mn-lt"/>
            </a:endParaRPr>
          </a:p>
        </p:txBody>
      </p:sp>
      <p:pic>
        <p:nvPicPr>
          <p:cNvPr id="4" name="รูปภาพ 3"/>
          <p:cNvPicPr>
            <a:picLocks noChangeAspect="1"/>
          </p:cNvPicPr>
          <p:nvPr/>
        </p:nvPicPr>
        <p:blipFill rotWithShape="1">
          <a:blip r:embed="rId2">
            <a:extLst>
              <a:ext uri="{28A0092B-C50C-407E-A947-70E740481C1C}">
                <a14:useLocalDpi xmlns:a14="http://schemas.microsoft.com/office/drawing/2010/main" val="0"/>
              </a:ext>
            </a:extLst>
          </a:blip>
          <a:srcRect r="1762"/>
          <a:stretch/>
        </p:blipFill>
        <p:spPr>
          <a:xfrm>
            <a:off x="7141436" y="0"/>
            <a:ext cx="5050564" cy="6858000"/>
          </a:xfrm>
          <a:prstGeom prst="rect">
            <a:avLst/>
          </a:prstGeom>
        </p:spPr>
      </p:pic>
    </p:spTree>
    <p:extLst>
      <p:ext uri="{BB962C8B-B14F-4D97-AF65-F5344CB8AC3E}">
        <p14:creationId xmlns:p14="http://schemas.microsoft.com/office/powerpoint/2010/main" val="3673334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p:cNvPicPr>
            <a:picLocks noChangeAspect="1"/>
          </p:cNvPicPr>
          <p:nvPr/>
        </p:nvPicPr>
        <p:blipFill rotWithShape="1">
          <a:blip r:embed="rId2">
            <a:extLst>
              <a:ext uri="{28A0092B-C50C-407E-A947-70E740481C1C}">
                <a14:useLocalDpi xmlns:a14="http://schemas.microsoft.com/office/drawing/2010/main" val="0"/>
              </a:ext>
            </a:extLst>
          </a:blip>
          <a:srcRect t="8889"/>
          <a:stretch/>
        </p:blipFill>
        <p:spPr>
          <a:xfrm>
            <a:off x="6099482" y="32951"/>
            <a:ext cx="5138129" cy="6248400"/>
          </a:xfrm>
          <a:prstGeom prst="rect">
            <a:avLst/>
          </a:prstGeom>
        </p:spPr>
      </p:pic>
      <p:pic>
        <p:nvPicPr>
          <p:cNvPr id="5" name="รูปภาพ 4"/>
          <p:cNvPicPr>
            <a:picLocks noChangeAspect="1"/>
          </p:cNvPicPr>
          <p:nvPr/>
        </p:nvPicPr>
        <p:blipFill rotWithShape="1">
          <a:blip r:embed="rId3">
            <a:extLst>
              <a:ext uri="{28A0092B-C50C-407E-A947-70E740481C1C}">
                <a14:useLocalDpi xmlns:a14="http://schemas.microsoft.com/office/drawing/2010/main" val="0"/>
              </a:ext>
            </a:extLst>
          </a:blip>
          <a:srcRect t="7928"/>
          <a:stretch/>
        </p:blipFill>
        <p:spPr>
          <a:xfrm>
            <a:off x="1182768" y="0"/>
            <a:ext cx="4916714" cy="6314303"/>
          </a:xfrm>
          <a:prstGeom prst="rect">
            <a:avLst/>
          </a:prstGeom>
        </p:spPr>
      </p:pic>
    </p:spTree>
    <p:extLst>
      <p:ext uri="{BB962C8B-B14F-4D97-AF65-F5344CB8AC3E}">
        <p14:creationId xmlns:p14="http://schemas.microsoft.com/office/powerpoint/2010/main" val="1958039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ชื่อเรื่อง 3"/>
          <p:cNvSpPr txBox="1">
            <a:spLocks/>
          </p:cNvSpPr>
          <p:nvPr/>
        </p:nvSpPr>
        <p:spPr>
          <a:xfrm>
            <a:off x="3582127" y="2747459"/>
            <a:ext cx="6295039" cy="877163"/>
          </a:xfrm>
          <a:prstGeom prst="rect">
            <a:avLst/>
          </a:prstGeom>
          <a:noFill/>
        </p:spPr>
        <p:txBody>
          <a:bodyPr wrap="square" lIns="91440" tIns="45720" rIns="91440" bIns="45720">
            <a:sp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thaiDist"/>
            <a:r>
              <a:rPr lang="en-US" sz="6000" b="1" spc="0" dirty="0">
                <a:ln w="22225">
                  <a:solidFill>
                    <a:schemeClr val="accent2"/>
                  </a:solidFill>
                  <a:prstDash val="solid"/>
                </a:ln>
                <a:solidFill>
                  <a:srgbClr val="0070C0"/>
                </a:solidFill>
                <a:latin typeface="Arial" panose="020B0604020202020204" pitchFamily="34" charset="0"/>
              </a:rPr>
              <a:t>T</a:t>
            </a:r>
            <a:r>
              <a:rPr lang="en-US" sz="6000" b="1" spc="0" dirty="0" smtClean="0">
                <a:ln w="22225">
                  <a:solidFill>
                    <a:schemeClr val="accent2"/>
                  </a:solidFill>
                  <a:prstDash val="solid"/>
                </a:ln>
                <a:solidFill>
                  <a:srgbClr val="0070C0"/>
                </a:solidFill>
                <a:latin typeface="Arial" panose="020B0604020202020204" pitchFamily="34" charset="0"/>
              </a:rPr>
              <a:t>HANK </a:t>
            </a:r>
            <a:r>
              <a:rPr lang="en-US" sz="6000" b="1" spc="0" dirty="0" smtClean="0">
                <a:ln w="22225">
                  <a:solidFill>
                    <a:schemeClr val="accent2"/>
                  </a:solidFill>
                  <a:prstDash val="solid"/>
                </a:ln>
                <a:solidFill>
                  <a:schemeClr val="bg1"/>
                </a:solidFill>
                <a:latin typeface="Arial" panose="020B0604020202020204" pitchFamily="34" charset="0"/>
              </a:rPr>
              <a:t>YOU </a:t>
            </a:r>
            <a:endParaRPr lang="th-TH" sz="6000" b="1" spc="0" dirty="0">
              <a:ln w="22225">
                <a:solidFill>
                  <a:schemeClr val="accent2"/>
                </a:solidFill>
                <a:prstDash val="solid"/>
              </a:ln>
              <a:solidFill>
                <a:schemeClr val="bg1"/>
              </a:solidFill>
            </a:endParaRPr>
          </a:p>
        </p:txBody>
      </p:sp>
    </p:spTree>
    <p:extLst>
      <p:ext uri="{BB962C8B-B14F-4D97-AF65-F5344CB8AC3E}">
        <p14:creationId xmlns:p14="http://schemas.microsoft.com/office/powerpoint/2010/main" val="3173482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p:txBody>
          <a:bodyPr>
            <a:normAutofit/>
          </a:bodyPr>
          <a:lstStyle/>
          <a:p>
            <a:pPr algn="thaiDist"/>
            <a:r>
              <a:rPr lang="en-US" sz="2100" dirty="0"/>
              <a:t>Presently, Shun Thai Rubber Gloves Industry Public Company Limited. </a:t>
            </a:r>
            <a:r>
              <a:rPr lang="en-US" sz="2100" dirty="0" smtClean="0"/>
              <a:t>Produces </a:t>
            </a:r>
            <a:r>
              <a:rPr lang="en-US" sz="2100" dirty="0"/>
              <a:t>75-90 million pieces per month of powder and powder free latex and powder free nitrile. Our core values represent the high degree of quality in the gloves we produce. Being in the middle of numerous rubber plantations and having an extensive amount of raw materials at our fingertips extends us an advantage in producing top quality products for which we have been known for</a:t>
            </a:r>
            <a:r>
              <a:rPr lang="en-US" sz="2100" dirty="0" smtClean="0"/>
              <a:t>.</a:t>
            </a:r>
          </a:p>
          <a:p>
            <a:pPr algn="thaiDist"/>
            <a:endParaRPr lang="en-US" sz="2100" dirty="0"/>
          </a:p>
          <a:p>
            <a:pPr algn="thaiDist"/>
            <a:r>
              <a:rPr lang="en-US" sz="2100" dirty="0"/>
              <a:t>M</a:t>
            </a:r>
            <a:r>
              <a:rPr lang="en-US" sz="2100" dirty="0" smtClean="0"/>
              <a:t>anufacturing </a:t>
            </a:r>
            <a:r>
              <a:rPr lang="en-US" sz="2100" dirty="0"/>
              <a:t>operations are also accredited with ISO 9001:2008 and EN ISO 13485:2003 under CMDCAS. These qualifications ensures that we adhere to a strict quality management system that guarantees the highest quality of gloves are produced.</a:t>
            </a:r>
            <a:endParaRPr lang="th-TH" sz="2100" dirty="0"/>
          </a:p>
        </p:txBody>
      </p:sp>
      <p:sp>
        <p:nvSpPr>
          <p:cNvPr id="6" name="ชื่อเรื่อง 3"/>
          <p:cNvSpPr txBox="1">
            <a:spLocks/>
          </p:cNvSpPr>
          <p:nvPr/>
        </p:nvSpPr>
        <p:spPr>
          <a:xfrm>
            <a:off x="5193093" y="1334825"/>
            <a:ext cx="6191599" cy="510909"/>
          </a:xfrm>
          <a:prstGeom prst="rect">
            <a:avLst/>
          </a:prstGeom>
          <a:noFill/>
        </p:spPr>
        <p:txBody>
          <a:bodyPr vert="horz" wrap="square" lIns="91440" tIns="45720" rIns="91440" bIns="45720" rtlCol="0" anchor="b">
            <a:sp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b="1" spc="0" dirty="0" smtClean="0">
                <a:ln w="22225">
                  <a:solidFill>
                    <a:schemeClr val="accent2"/>
                  </a:solidFill>
                  <a:prstDash val="solid"/>
                </a:ln>
                <a:solidFill>
                  <a:schemeClr val="accent2">
                    <a:lumMod val="40000"/>
                    <a:lumOff val="60000"/>
                  </a:schemeClr>
                </a:solidFill>
                <a:latin typeface="Arial" panose="020B0604020202020204" pitchFamily="34" charset="0"/>
              </a:rPr>
              <a:t>NITRILE DISPOSABLE GLOVE</a:t>
            </a:r>
            <a:endParaRPr lang="th-TH" sz="3200" b="1" spc="0" dirty="0">
              <a:ln w="22225">
                <a:solidFill>
                  <a:schemeClr val="accent2"/>
                </a:solidFill>
                <a:prstDash val="solid"/>
              </a:ln>
              <a:solidFill>
                <a:schemeClr val="accent2">
                  <a:lumMod val="40000"/>
                  <a:lumOff val="60000"/>
                </a:schemeClr>
              </a:solidFill>
            </a:endParaRPr>
          </a:p>
        </p:txBody>
      </p:sp>
      <p:sp>
        <p:nvSpPr>
          <p:cNvPr id="5" name="ชื่อเรื่อง 3"/>
          <p:cNvSpPr>
            <a:spLocks noGrp="1"/>
          </p:cNvSpPr>
          <p:nvPr>
            <p:ph type="title"/>
          </p:nvPr>
        </p:nvSpPr>
        <p:spPr>
          <a:xfrm>
            <a:off x="1032517" y="494411"/>
            <a:ext cx="9720072" cy="911788"/>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thaiDist"/>
            <a:r>
              <a:rPr lang="en-US" sz="6000" b="1" cap="none" spc="0" dirty="0" smtClean="0">
                <a:ln w="22225">
                  <a:solidFill>
                    <a:schemeClr val="accent2"/>
                  </a:solidFill>
                  <a:prstDash val="solid"/>
                </a:ln>
                <a:solidFill>
                  <a:srgbClr val="0070C0"/>
                </a:solidFill>
                <a:effectLst/>
                <a:latin typeface="Arial" panose="020B0604020202020204" pitchFamily="34" charset="0"/>
              </a:rPr>
              <a:t>Pure </a:t>
            </a:r>
            <a:r>
              <a:rPr lang="en-US" sz="6000" b="1" cap="none" spc="0" dirty="0" smtClean="0">
                <a:ln w="22225">
                  <a:solidFill>
                    <a:schemeClr val="accent2"/>
                  </a:solidFill>
                  <a:prstDash val="solid"/>
                </a:ln>
                <a:solidFill>
                  <a:schemeClr val="bg1"/>
                </a:solidFill>
                <a:effectLst/>
                <a:latin typeface="Arial" panose="020B0604020202020204" pitchFamily="34" charset="0"/>
              </a:rPr>
              <a:t>Gloves </a:t>
            </a:r>
            <a:endParaRPr lang="th-TH" sz="6000" b="1" cap="none" spc="0" dirty="0">
              <a:ln w="22225">
                <a:solidFill>
                  <a:schemeClr val="accent2"/>
                </a:solidFill>
                <a:prstDash val="solid"/>
              </a:ln>
              <a:solidFill>
                <a:schemeClr val="bg1"/>
              </a:solidFill>
              <a:effectLst/>
            </a:endParaRPr>
          </a:p>
        </p:txBody>
      </p:sp>
    </p:spTree>
    <p:extLst>
      <p:ext uri="{BB962C8B-B14F-4D97-AF65-F5344CB8AC3E}">
        <p14:creationId xmlns:p14="http://schemas.microsoft.com/office/powerpoint/2010/main" val="2510053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p:txBody>
          <a:bodyPr>
            <a:normAutofit/>
          </a:bodyPr>
          <a:lstStyle/>
          <a:p>
            <a:pPr algn="thaiDist"/>
            <a:r>
              <a:rPr lang="en-US" sz="2100" dirty="0"/>
              <a:t>Shun Thai Rubber Gloves Industry Public Company Limited. is committed to providing safe and effective products for healthcare providers and other users. This entails strict and stringent measures in manufacturing process and product quality control as well as a persistent attention to R&amp;D efforts. The </a:t>
            </a:r>
            <a:r>
              <a:rPr lang="en-US" sz="2100" dirty="0" smtClean="0"/>
              <a:t>ultimate aim </a:t>
            </a:r>
            <a:r>
              <a:rPr lang="en-US" sz="2100" dirty="0"/>
              <a:t>is to achieve complete customer satisfaction and ensure minimum risk in using the company's products. </a:t>
            </a:r>
          </a:p>
          <a:p>
            <a:pPr algn="thaiDist"/>
            <a:endParaRPr lang="en-US" sz="1300" dirty="0" smtClean="0"/>
          </a:p>
          <a:p>
            <a:r>
              <a:rPr lang="en-US" sz="2100" b="1" dirty="0"/>
              <a:t>Quality Management </a:t>
            </a:r>
            <a:r>
              <a:rPr lang="en-US" sz="2100" b="1" dirty="0" smtClean="0"/>
              <a:t>System</a:t>
            </a:r>
            <a:r>
              <a:rPr lang="en-US" sz="2100" b="1" dirty="0"/>
              <a:t/>
            </a:r>
            <a:br>
              <a:rPr lang="en-US" sz="2100" b="1" dirty="0"/>
            </a:br>
            <a:r>
              <a:rPr lang="en-US" sz="2100" dirty="0"/>
              <a:t>   </a:t>
            </a:r>
            <a:r>
              <a:rPr lang="en-US" sz="2100" dirty="0">
                <a:solidFill>
                  <a:schemeClr val="accent2">
                    <a:lumMod val="60000"/>
                    <a:lumOff val="40000"/>
                  </a:schemeClr>
                </a:solidFill>
              </a:rPr>
              <a:t>  - ISO 9001:2008</a:t>
            </a:r>
            <a:br>
              <a:rPr lang="en-US" sz="2100" dirty="0">
                <a:solidFill>
                  <a:schemeClr val="accent2">
                    <a:lumMod val="60000"/>
                    <a:lumOff val="40000"/>
                  </a:schemeClr>
                </a:solidFill>
              </a:rPr>
            </a:br>
            <a:r>
              <a:rPr lang="en-US" sz="2100" dirty="0">
                <a:solidFill>
                  <a:schemeClr val="accent2">
                    <a:lumMod val="60000"/>
                    <a:lumOff val="40000"/>
                  </a:schemeClr>
                </a:solidFill>
              </a:rPr>
              <a:t>     - Certificate of good </a:t>
            </a:r>
            <a:r>
              <a:rPr lang="en-US" sz="2100" dirty="0" err="1">
                <a:solidFill>
                  <a:schemeClr val="accent2">
                    <a:lumMod val="60000"/>
                    <a:lumOff val="40000"/>
                  </a:schemeClr>
                </a:solidFill>
              </a:rPr>
              <a:t>maunfacturing</a:t>
            </a:r>
            <a:r>
              <a:rPr lang="en-US" sz="2100" dirty="0">
                <a:solidFill>
                  <a:schemeClr val="accent2">
                    <a:lumMod val="60000"/>
                    <a:lumOff val="40000"/>
                  </a:schemeClr>
                </a:solidFill>
              </a:rPr>
              <a:t> practices of medical device manufacture</a:t>
            </a:r>
            <a:br>
              <a:rPr lang="en-US" sz="2100" dirty="0">
                <a:solidFill>
                  <a:schemeClr val="accent2">
                    <a:lumMod val="60000"/>
                    <a:lumOff val="40000"/>
                  </a:schemeClr>
                </a:solidFill>
              </a:rPr>
            </a:br>
            <a:r>
              <a:rPr lang="en-US" sz="2100" dirty="0">
                <a:solidFill>
                  <a:schemeClr val="accent2">
                    <a:lumMod val="60000"/>
                    <a:lumOff val="40000"/>
                  </a:schemeClr>
                </a:solidFill>
              </a:rPr>
              <a:t>     - EC directive 93/42/EEC annex V CE mark on </a:t>
            </a:r>
            <a:r>
              <a:rPr lang="en-US" sz="2100" dirty="0" err="1">
                <a:solidFill>
                  <a:schemeClr val="accent2">
                    <a:lumMod val="60000"/>
                    <a:lumOff val="40000"/>
                  </a:schemeClr>
                </a:solidFill>
              </a:rPr>
              <a:t>sterilised</a:t>
            </a:r>
            <a:r>
              <a:rPr lang="en-US" sz="2100" dirty="0">
                <a:solidFill>
                  <a:schemeClr val="accent2">
                    <a:lumMod val="60000"/>
                    <a:lumOff val="40000"/>
                  </a:schemeClr>
                </a:solidFill>
              </a:rPr>
              <a:t> latex gloves and examination</a:t>
            </a:r>
            <a:br>
              <a:rPr lang="en-US" sz="2100" dirty="0">
                <a:solidFill>
                  <a:schemeClr val="accent2">
                    <a:lumMod val="60000"/>
                    <a:lumOff val="40000"/>
                  </a:schemeClr>
                </a:solidFill>
              </a:rPr>
            </a:br>
            <a:r>
              <a:rPr lang="en-US" sz="2100" dirty="0">
                <a:solidFill>
                  <a:schemeClr val="accent2">
                    <a:lumMod val="60000"/>
                    <a:lumOff val="40000"/>
                  </a:schemeClr>
                </a:solidFill>
              </a:rPr>
              <a:t>     - ISO 13485:2003 under CMDCAS </a:t>
            </a:r>
          </a:p>
          <a:p>
            <a:pPr algn="thaiDist"/>
            <a:endParaRPr lang="th-TH" dirty="0"/>
          </a:p>
        </p:txBody>
      </p:sp>
      <p:sp>
        <p:nvSpPr>
          <p:cNvPr id="6" name="ชื่อเรื่อง 3"/>
          <p:cNvSpPr txBox="1">
            <a:spLocks/>
          </p:cNvSpPr>
          <p:nvPr/>
        </p:nvSpPr>
        <p:spPr>
          <a:xfrm>
            <a:off x="5193093" y="1334825"/>
            <a:ext cx="6191599" cy="510909"/>
          </a:xfrm>
          <a:prstGeom prst="rect">
            <a:avLst/>
          </a:prstGeom>
          <a:noFill/>
        </p:spPr>
        <p:txBody>
          <a:bodyPr vert="horz" wrap="square" lIns="91440" tIns="45720" rIns="91440" bIns="45720" rtlCol="0" anchor="b">
            <a:sp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b="1" spc="0" dirty="0" smtClean="0">
                <a:ln w="22225">
                  <a:solidFill>
                    <a:schemeClr val="accent2"/>
                  </a:solidFill>
                  <a:prstDash val="solid"/>
                </a:ln>
                <a:solidFill>
                  <a:schemeClr val="accent2">
                    <a:lumMod val="40000"/>
                    <a:lumOff val="60000"/>
                  </a:schemeClr>
                </a:solidFill>
                <a:latin typeface="Arial" panose="020B0604020202020204" pitchFamily="34" charset="0"/>
              </a:rPr>
              <a:t>NITRILE DISPOSABLE GLOVE</a:t>
            </a:r>
            <a:endParaRPr lang="th-TH" sz="3200" b="1" spc="0" dirty="0">
              <a:ln w="22225">
                <a:solidFill>
                  <a:schemeClr val="accent2"/>
                </a:solidFill>
                <a:prstDash val="solid"/>
              </a:ln>
              <a:solidFill>
                <a:schemeClr val="accent2">
                  <a:lumMod val="40000"/>
                  <a:lumOff val="60000"/>
                </a:schemeClr>
              </a:solidFill>
            </a:endParaRPr>
          </a:p>
        </p:txBody>
      </p:sp>
      <p:sp>
        <p:nvSpPr>
          <p:cNvPr id="5" name="ชื่อเรื่อง 3"/>
          <p:cNvSpPr>
            <a:spLocks noGrp="1"/>
          </p:cNvSpPr>
          <p:nvPr>
            <p:ph type="title"/>
          </p:nvPr>
        </p:nvSpPr>
        <p:spPr>
          <a:xfrm>
            <a:off x="1032517" y="494411"/>
            <a:ext cx="9720072" cy="911788"/>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thaiDist"/>
            <a:r>
              <a:rPr lang="en-US" sz="6000" b="1" cap="none" spc="0" dirty="0" smtClean="0">
                <a:ln w="22225">
                  <a:solidFill>
                    <a:schemeClr val="accent2"/>
                  </a:solidFill>
                  <a:prstDash val="solid"/>
                </a:ln>
                <a:solidFill>
                  <a:srgbClr val="0070C0"/>
                </a:solidFill>
                <a:effectLst/>
                <a:latin typeface="Arial" panose="020B0604020202020204" pitchFamily="34" charset="0"/>
              </a:rPr>
              <a:t>Pure </a:t>
            </a:r>
            <a:r>
              <a:rPr lang="en-US" sz="6000" b="1" spc="0" dirty="0">
                <a:ln w="22225">
                  <a:solidFill>
                    <a:schemeClr val="accent2"/>
                  </a:solidFill>
                  <a:prstDash val="solid"/>
                </a:ln>
                <a:solidFill>
                  <a:schemeClr val="bg1"/>
                </a:solidFill>
                <a:latin typeface="Arial" panose="020B0604020202020204" pitchFamily="34" charset="0"/>
              </a:rPr>
              <a:t>Gloves</a:t>
            </a:r>
            <a:r>
              <a:rPr lang="en-US" sz="6000" b="1" spc="0" dirty="0" smtClean="0">
                <a:ln w="22225">
                  <a:solidFill>
                    <a:schemeClr val="accent2"/>
                  </a:solidFill>
                  <a:prstDash val="solid"/>
                </a:ln>
                <a:solidFill>
                  <a:schemeClr val="bg1"/>
                </a:solidFill>
                <a:latin typeface="Arial" panose="020B0604020202020204" pitchFamily="34" charset="0"/>
              </a:rPr>
              <a:t> </a:t>
            </a:r>
            <a:endParaRPr lang="th-TH" sz="6000" b="1" cap="none" spc="0" dirty="0">
              <a:ln w="22225">
                <a:solidFill>
                  <a:schemeClr val="accent2"/>
                </a:solidFill>
                <a:prstDash val="solid"/>
              </a:ln>
              <a:solidFill>
                <a:schemeClr val="bg1"/>
              </a:solidFill>
              <a:effectLst/>
            </a:endParaRPr>
          </a:p>
        </p:txBody>
      </p:sp>
    </p:spTree>
    <p:extLst>
      <p:ext uri="{BB962C8B-B14F-4D97-AF65-F5344CB8AC3E}">
        <p14:creationId xmlns:p14="http://schemas.microsoft.com/office/powerpoint/2010/main" val="4108280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ตัวแทนเนื้อหา 2"/>
          <p:cNvSpPr txBox="1">
            <a:spLocks/>
          </p:cNvSpPr>
          <p:nvPr/>
        </p:nvSpPr>
        <p:spPr>
          <a:xfrm>
            <a:off x="4023443" y="1912978"/>
            <a:ext cx="4820617" cy="322331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dirty="0" smtClean="0"/>
              <a:t/>
            </a:r>
            <a:br>
              <a:rPr lang="en-US" sz="1800" dirty="0" smtClean="0"/>
            </a:br>
            <a:r>
              <a:rPr lang="en-US" sz="1800" dirty="0" smtClean="0">
                <a:solidFill>
                  <a:srgbClr val="FF0000"/>
                </a:solidFill>
              </a:rPr>
              <a:t>Nitrile Examination Gloves</a:t>
            </a:r>
            <a:r>
              <a:rPr lang="en-US" sz="1800" dirty="0" smtClean="0">
                <a:solidFill>
                  <a:srgbClr val="009900"/>
                </a:solidFill>
              </a:rPr>
              <a:t> : </a:t>
            </a:r>
            <a:r>
              <a:rPr lang="en-US" sz="1800" b="1" dirty="0" smtClean="0">
                <a:solidFill>
                  <a:srgbClr val="0000FF"/>
                </a:solidFill>
              </a:rPr>
              <a:t>ASTM D 6319</a:t>
            </a:r>
            <a:r>
              <a:rPr lang="en-US" sz="1800" dirty="0" smtClean="0"/>
              <a:t/>
            </a:r>
            <a:br>
              <a:rPr lang="en-US" sz="1800" dirty="0" smtClean="0"/>
            </a:br>
            <a:r>
              <a:rPr lang="en-US" sz="1800" dirty="0" smtClean="0">
                <a:solidFill>
                  <a:srgbClr val="0070C0"/>
                </a:solidFill>
              </a:rPr>
              <a:t>1. Watertight test for holes ( ASTM D 5151 )</a:t>
            </a:r>
            <a:br>
              <a:rPr lang="en-US" sz="1800" dirty="0" smtClean="0">
                <a:solidFill>
                  <a:srgbClr val="0070C0"/>
                </a:solidFill>
              </a:rPr>
            </a:br>
            <a:r>
              <a:rPr lang="en-US" sz="1800" dirty="0" smtClean="0">
                <a:solidFill>
                  <a:srgbClr val="0070C0"/>
                </a:solidFill>
              </a:rPr>
              <a:t>2. Dimensions ( ASTM D 3767 )</a:t>
            </a:r>
            <a:br>
              <a:rPr lang="en-US" sz="1800" dirty="0" smtClean="0">
                <a:solidFill>
                  <a:srgbClr val="0070C0"/>
                </a:solidFill>
              </a:rPr>
            </a:br>
            <a:r>
              <a:rPr lang="en-US" sz="1800" dirty="0" smtClean="0">
                <a:solidFill>
                  <a:srgbClr val="0070C0"/>
                </a:solidFill>
              </a:rPr>
              <a:t>3. Physical Properties ( ASTM D 412 )</a:t>
            </a:r>
            <a:br>
              <a:rPr lang="en-US" sz="1800" dirty="0" smtClean="0">
                <a:solidFill>
                  <a:srgbClr val="0070C0"/>
                </a:solidFill>
              </a:rPr>
            </a:br>
            <a:r>
              <a:rPr lang="en-US" sz="1800" dirty="0" smtClean="0">
                <a:solidFill>
                  <a:srgbClr val="0070C0"/>
                </a:solidFill>
              </a:rPr>
              <a:t>4. Powder Content ( ASTM D 6124 )</a:t>
            </a:r>
            <a:r>
              <a:rPr lang="en-US" sz="1800" dirty="0" smtClean="0"/>
              <a:t/>
            </a:r>
            <a:br>
              <a:rPr lang="en-US" sz="1800" dirty="0" smtClean="0"/>
            </a:br>
            <a:r>
              <a:rPr lang="en-US" sz="1800" dirty="0" smtClean="0"/>
              <a:t/>
            </a:r>
            <a:br>
              <a:rPr lang="en-US" sz="1800" dirty="0" smtClean="0"/>
            </a:br>
            <a:r>
              <a:rPr lang="en-US" sz="1800" dirty="0" smtClean="0">
                <a:solidFill>
                  <a:srgbClr val="FF0000"/>
                </a:solidFill>
              </a:rPr>
              <a:t>Nitrile Examination Gloves</a:t>
            </a:r>
            <a:r>
              <a:rPr lang="en-US" sz="1800" dirty="0" smtClean="0">
                <a:solidFill>
                  <a:srgbClr val="009900"/>
                </a:solidFill>
              </a:rPr>
              <a:t> : </a:t>
            </a:r>
            <a:r>
              <a:rPr lang="en-US" sz="1800" b="1" dirty="0" smtClean="0">
                <a:solidFill>
                  <a:srgbClr val="0000FF"/>
                </a:solidFill>
              </a:rPr>
              <a:t>EN 455-2</a:t>
            </a:r>
            <a:r>
              <a:rPr lang="en-US" sz="1800" dirty="0" smtClean="0"/>
              <a:t/>
            </a:r>
            <a:br>
              <a:rPr lang="en-US" sz="1800" dirty="0" smtClean="0"/>
            </a:br>
            <a:r>
              <a:rPr lang="en-US" sz="1800" dirty="0" smtClean="0">
                <a:solidFill>
                  <a:srgbClr val="0070C0"/>
                </a:solidFill>
              </a:rPr>
              <a:t>1. Watertight test for holes ( EN 445-1 )</a:t>
            </a:r>
            <a:br>
              <a:rPr lang="en-US" sz="1800" dirty="0" smtClean="0">
                <a:solidFill>
                  <a:srgbClr val="0070C0"/>
                </a:solidFill>
              </a:rPr>
            </a:br>
            <a:r>
              <a:rPr lang="en-US" sz="1800" dirty="0" smtClean="0">
                <a:solidFill>
                  <a:srgbClr val="0070C0"/>
                </a:solidFill>
              </a:rPr>
              <a:t>2. Dimensions ( EN 445-2 )</a:t>
            </a:r>
            <a:br>
              <a:rPr lang="en-US" sz="1800" dirty="0" smtClean="0">
                <a:solidFill>
                  <a:srgbClr val="0070C0"/>
                </a:solidFill>
              </a:rPr>
            </a:br>
            <a:r>
              <a:rPr lang="en-US" sz="1800" dirty="0" smtClean="0">
                <a:solidFill>
                  <a:srgbClr val="0070C0"/>
                </a:solidFill>
              </a:rPr>
              <a:t>3. Physical Properties ( EN 455-2 )</a:t>
            </a:r>
            <a:br>
              <a:rPr lang="en-US" sz="1800" dirty="0" smtClean="0">
                <a:solidFill>
                  <a:srgbClr val="0070C0"/>
                </a:solidFill>
              </a:rPr>
            </a:br>
            <a:r>
              <a:rPr lang="en-US" sz="1800" dirty="0" smtClean="0">
                <a:solidFill>
                  <a:srgbClr val="0070C0"/>
                </a:solidFill>
              </a:rPr>
              <a:t>4. Powder Content ( ASTM D 6124 )</a:t>
            </a:r>
            <a:endParaRPr lang="th-TH" sz="1800" dirty="0">
              <a:solidFill>
                <a:srgbClr val="0070C0"/>
              </a:solidFill>
            </a:endParaRPr>
          </a:p>
        </p:txBody>
      </p:sp>
      <p:sp>
        <p:nvSpPr>
          <p:cNvPr id="7" name="ชื่อเรื่อง 3"/>
          <p:cNvSpPr txBox="1">
            <a:spLocks/>
          </p:cNvSpPr>
          <p:nvPr/>
        </p:nvSpPr>
        <p:spPr>
          <a:xfrm>
            <a:off x="5193093" y="1334825"/>
            <a:ext cx="6191599" cy="510909"/>
          </a:xfrm>
          <a:prstGeom prst="rect">
            <a:avLst/>
          </a:prstGeom>
          <a:noFill/>
        </p:spPr>
        <p:txBody>
          <a:bodyPr vert="horz" wrap="square" lIns="91440" tIns="45720" rIns="91440" bIns="45720" rtlCol="0" anchor="b">
            <a:sp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b="1" spc="0" dirty="0" smtClean="0">
                <a:ln w="22225">
                  <a:solidFill>
                    <a:schemeClr val="accent2"/>
                  </a:solidFill>
                  <a:prstDash val="solid"/>
                </a:ln>
                <a:solidFill>
                  <a:schemeClr val="accent2">
                    <a:lumMod val="40000"/>
                    <a:lumOff val="60000"/>
                  </a:schemeClr>
                </a:solidFill>
                <a:latin typeface="Arial" panose="020B0604020202020204" pitchFamily="34" charset="0"/>
              </a:rPr>
              <a:t>NITRILE DISPOSABLE GLOVE</a:t>
            </a:r>
            <a:endParaRPr lang="th-TH" sz="3200" b="1" spc="0" dirty="0">
              <a:ln w="22225">
                <a:solidFill>
                  <a:schemeClr val="accent2"/>
                </a:solidFill>
                <a:prstDash val="solid"/>
              </a:ln>
              <a:solidFill>
                <a:schemeClr val="accent2">
                  <a:lumMod val="40000"/>
                  <a:lumOff val="60000"/>
                </a:schemeClr>
              </a:solidFill>
            </a:endParaRPr>
          </a:p>
        </p:txBody>
      </p:sp>
      <p:sp>
        <p:nvSpPr>
          <p:cNvPr id="11" name="ตัวแทนเนื้อหา 2"/>
          <p:cNvSpPr>
            <a:spLocks noGrp="1"/>
          </p:cNvSpPr>
          <p:nvPr>
            <p:ph idx="1"/>
          </p:nvPr>
        </p:nvSpPr>
        <p:spPr>
          <a:xfrm>
            <a:off x="1688757" y="5203533"/>
            <a:ext cx="9341708" cy="972067"/>
          </a:xfrm>
        </p:spPr>
        <p:txBody>
          <a:bodyPr>
            <a:normAutofit/>
          </a:bodyPr>
          <a:lstStyle/>
          <a:p>
            <a:r>
              <a:rPr lang="en-US" b="1" dirty="0"/>
              <a:t>FDA 510K </a:t>
            </a:r>
            <a:r>
              <a:rPr lang="en-US" b="1" dirty="0" smtClean="0"/>
              <a:t>certification</a:t>
            </a:r>
            <a:r>
              <a:rPr lang="en-US" dirty="0">
                <a:solidFill>
                  <a:srgbClr val="009900"/>
                </a:solidFill>
              </a:rPr>
              <a:t/>
            </a:r>
            <a:br>
              <a:rPr lang="en-US" dirty="0">
                <a:solidFill>
                  <a:srgbClr val="009900"/>
                </a:solidFill>
              </a:rPr>
            </a:br>
            <a:r>
              <a:rPr lang="en-US" dirty="0">
                <a:solidFill>
                  <a:srgbClr val="0070C0"/>
                </a:solidFill>
              </a:rPr>
              <a:t>     - FDA 510K </a:t>
            </a:r>
            <a:r>
              <a:rPr lang="en-US" dirty="0" smtClean="0">
                <a:solidFill>
                  <a:srgbClr val="0070C0"/>
                </a:solidFill>
              </a:rPr>
              <a:t>registration</a:t>
            </a:r>
            <a:r>
              <a:rPr lang="en-US" dirty="0">
                <a:solidFill>
                  <a:srgbClr val="0070C0"/>
                </a:solidFill>
              </a:rPr>
              <a:t/>
            </a:r>
            <a:br>
              <a:rPr lang="en-US" dirty="0">
                <a:solidFill>
                  <a:srgbClr val="0070C0"/>
                </a:solidFill>
              </a:rPr>
            </a:br>
            <a:r>
              <a:rPr lang="en-US" dirty="0">
                <a:solidFill>
                  <a:srgbClr val="0070C0"/>
                </a:solidFill>
              </a:rPr>
              <a:t>     - With us FDA on </a:t>
            </a:r>
            <a:r>
              <a:rPr lang="en-US" dirty="0" smtClean="0">
                <a:solidFill>
                  <a:srgbClr val="0070C0"/>
                </a:solidFill>
              </a:rPr>
              <a:t>powder-free </a:t>
            </a:r>
            <a:r>
              <a:rPr lang="en-US" dirty="0">
                <a:solidFill>
                  <a:srgbClr val="0070C0"/>
                </a:solidFill>
              </a:rPr>
              <a:t>nitrite examination gloves and chemotherapy </a:t>
            </a:r>
            <a:r>
              <a:rPr lang="en-US" dirty="0" smtClean="0">
                <a:solidFill>
                  <a:srgbClr val="0070C0"/>
                </a:solidFill>
              </a:rPr>
              <a:t>gloves</a:t>
            </a:r>
            <a:endParaRPr lang="th-TH" dirty="0">
              <a:solidFill>
                <a:srgbClr val="0070C0"/>
              </a:solidFill>
            </a:endParaRPr>
          </a:p>
        </p:txBody>
      </p:sp>
      <p:sp>
        <p:nvSpPr>
          <p:cNvPr id="6" name="ชื่อเรื่อง 3"/>
          <p:cNvSpPr>
            <a:spLocks noGrp="1"/>
          </p:cNvSpPr>
          <p:nvPr>
            <p:ph type="title"/>
          </p:nvPr>
        </p:nvSpPr>
        <p:spPr>
          <a:xfrm>
            <a:off x="1032517" y="494411"/>
            <a:ext cx="9720072" cy="911788"/>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thaiDist"/>
            <a:r>
              <a:rPr lang="en-US" sz="6000" b="1" cap="none" spc="0" dirty="0" smtClean="0">
                <a:ln w="22225">
                  <a:solidFill>
                    <a:schemeClr val="accent2"/>
                  </a:solidFill>
                  <a:prstDash val="solid"/>
                </a:ln>
                <a:solidFill>
                  <a:srgbClr val="0070C0"/>
                </a:solidFill>
                <a:effectLst/>
                <a:latin typeface="Arial" panose="020B0604020202020204" pitchFamily="34" charset="0"/>
              </a:rPr>
              <a:t>Pure </a:t>
            </a:r>
            <a:r>
              <a:rPr lang="en-US" sz="6000" b="1" cap="none" spc="0" dirty="0" smtClean="0">
                <a:ln w="22225">
                  <a:solidFill>
                    <a:schemeClr val="accent2"/>
                  </a:solidFill>
                  <a:prstDash val="solid"/>
                </a:ln>
                <a:solidFill>
                  <a:schemeClr val="bg1"/>
                </a:solidFill>
                <a:effectLst/>
                <a:latin typeface="Arial" panose="020B0604020202020204" pitchFamily="34" charset="0"/>
              </a:rPr>
              <a:t>Gloves </a:t>
            </a:r>
            <a:endParaRPr lang="th-TH" sz="6000" b="1" cap="none" spc="0" dirty="0">
              <a:ln w="22225">
                <a:solidFill>
                  <a:schemeClr val="accent2"/>
                </a:solidFill>
                <a:prstDash val="solid"/>
              </a:ln>
              <a:solidFill>
                <a:schemeClr val="bg1"/>
              </a:solidFill>
              <a:effectLst/>
            </a:endParaRPr>
          </a:p>
        </p:txBody>
      </p:sp>
    </p:spTree>
    <p:extLst>
      <p:ext uri="{BB962C8B-B14F-4D97-AF65-F5344CB8AC3E}">
        <p14:creationId xmlns:p14="http://schemas.microsoft.com/office/powerpoint/2010/main" val="4140515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dirty="0"/>
          </a:p>
        </p:txBody>
      </p:sp>
      <p:pic>
        <p:nvPicPr>
          <p:cNvPr id="4" name="ตัวแทนเนื้อหา 3"/>
          <p:cNvPicPr>
            <a:picLocks noGrp="1" noChangeAspect="1"/>
          </p:cNvPicPr>
          <p:nvPr>
            <p:ph idx="1"/>
          </p:nvPr>
        </p:nvPicPr>
        <p:blipFill rotWithShape="1">
          <a:blip r:embed="rId2">
            <a:extLst>
              <a:ext uri="{28A0092B-C50C-407E-A947-70E740481C1C}">
                <a14:useLocalDpi xmlns:a14="http://schemas.microsoft.com/office/drawing/2010/main" val="0"/>
              </a:ext>
            </a:extLst>
          </a:blip>
          <a:srcRect l="3202" t="18533" b="493"/>
          <a:stretch/>
        </p:blipFill>
        <p:spPr>
          <a:xfrm>
            <a:off x="0" y="32951"/>
            <a:ext cx="5445213" cy="3333598"/>
          </a:xfrm>
        </p:spPr>
      </p:pic>
      <p:pic>
        <p:nvPicPr>
          <p:cNvPr id="5" name="รูปภาพ 4"/>
          <p:cNvPicPr>
            <a:picLocks noChangeAspect="1"/>
          </p:cNvPicPr>
          <p:nvPr/>
        </p:nvPicPr>
        <p:blipFill rotWithShape="1">
          <a:blip r:embed="rId3">
            <a:extLst>
              <a:ext uri="{28A0092B-C50C-407E-A947-70E740481C1C}">
                <a14:useLocalDpi xmlns:a14="http://schemas.microsoft.com/office/drawing/2010/main" val="0"/>
              </a:ext>
            </a:extLst>
          </a:blip>
          <a:srcRect t="7989" b="13954"/>
          <a:stretch/>
        </p:blipFill>
        <p:spPr>
          <a:xfrm>
            <a:off x="0" y="3191322"/>
            <a:ext cx="5445213" cy="3110624"/>
          </a:xfrm>
          <a:prstGeom prst="rect">
            <a:avLst/>
          </a:prstGeom>
        </p:spPr>
      </p:pic>
      <p:pic>
        <p:nvPicPr>
          <p:cNvPr id="7" name="รูปภาพ 6"/>
          <p:cNvPicPr>
            <a:picLocks noChangeAspect="1"/>
          </p:cNvPicPr>
          <p:nvPr/>
        </p:nvPicPr>
        <p:blipFill rotWithShape="1">
          <a:blip r:embed="rId4">
            <a:extLst>
              <a:ext uri="{28A0092B-C50C-407E-A947-70E740481C1C}">
                <a14:useLocalDpi xmlns:a14="http://schemas.microsoft.com/office/drawing/2010/main" val="0"/>
              </a:ext>
            </a:extLst>
          </a:blip>
          <a:srcRect t="8542" b="7573"/>
          <a:stretch/>
        </p:blipFill>
        <p:spPr>
          <a:xfrm>
            <a:off x="6126480" y="1359243"/>
            <a:ext cx="5773505" cy="2842054"/>
          </a:xfrm>
          <a:prstGeom prst="rect">
            <a:avLst/>
          </a:prstGeom>
        </p:spPr>
      </p:pic>
    </p:spTree>
    <p:extLst>
      <p:ext uri="{BB962C8B-B14F-4D97-AF65-F5344CB8AC3E}">
        <p14:creationId xmlns:p14="http://schemas.microsoft.com/office/powerpoint/2010/main" val="2161255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ตัวเชื่อมต่อตรง 8"/>
          <p:cNvCxnSpPr/>
          <p:nvPr/>
        </p:nvCxnSpPr>
        <p:spPr>
          <a:xfrm>
            <a:off x="275243" y="1745336"/>
            <a:ext cx="71260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รูปภาพ 4"/>
          <p:cNvPicPr>
            <a:picLocks noChangeAspect="1"/>
          </p:cNvPicPr>
          <p:nvPr/>
        </p:nvPicPr>
        <p:blipFill rotWithShape="1">
          <a:blip r:embed="rId2">
            <a:extLst>
              <a:ext uri="{28A0092B-C50C-407E-A947-70E740481C1C}">
                <a14:useLocalDpi xmlns:a14="http://schemas.microsoft.com/office/drawing/2010/main" val="0"/>
              </a:ext>
            </a:extLst>
          </a:blip>
          <a:srcRect t="36208" r="23524"/>
          <a:stretch/>
        </p:blipFill>
        <p:spPr>
          <a:xfrm>
            <a:off x="-62182" y="2232454"/>
            <a:ext cx="4905029" cy="4625546"/>
          </a:xfrm>
          <a:prstGeom prst="rect">
            <a:avLst/>
          </a:prstGeom>
        </p:spPr>
      </p:pic>
      <p:pic>
        <p:nvPicPr>
          <p:cNvPr id="3" name="รูปภาพ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3767163" cy="2354477"/>
          </a:xfrm>
          <a:prstGeom prst="rect">
            <a:avLst/>
          </a:prstGeom>
        </p:spPr>
      </p:pic>
      <p:pic>
        <p:nvPicPr>
          <p:cNvPr id="6" name="รูปภาพ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7162" y="-10015"/>
            <a:ext cx="3568946" cy="2364492"/>
          </a:xfrm>
          <a:prstGeom prst="rect">
            <a:avLst/>
          </a:prstGeom>
        </p:spPr>
      </p:pic>
      <p:pic>
        <p:nvPicPr>
          <p:cNvPr id="4" name="ตัวแทนเนื้อหา 3"/>
          <p:cNvPicPr>
            <a:picLocks noGrp="1" noChangeAspect="1"/>
          </p:cNvPicPr>
          <p:nvPr>
            <p:ph idx="1"/>
          </p:nvPr>
        </p:nvPicPr>
        <p:blipFill rotWithShape="1">
          <a:blip r:embed="rId5">
            <a:extLst>
              <a:ext uri="{28A0092B-C50C-407E-A947-70E740481C1C}">
                <a14:useLocalDpi xmlns:a14="http://schemas.microsoft.com/office/drawing/2010/main" val="0"/>
              </a:ext>
            </a:extLst>
          </a:blip>
          <a:srcRect l="1534" t="1264" r="3988" b="4789"/>
          <a:stretch/>
        </p:blipFill>
        <p:spPr>
          <a:xfrm>
            <a:off x="7027541" y="0"/>
            <a:ext cx="5164459" cy="6858000"/>
          </a:xfrm>
        </p:spPr>
      </p:pic>
      <p:pic>
        <p:nvPicPr>
          <p:cNvPr id="11" name="รูปภาพ 10"/>
          <p:cNvPicPr>
            <a:picLocks noChangeAspect="1"/>
          </p:cNvPicPr>
          <p:nvPr/>
        </p:nvPicPr>
        <p:blipFill rotWithShape="1">
          <a:blip r:embed="rId6">
            <a:extLst>
              <a:ext uri="{28A0092B-C50C-407E-A947-70E740481C1C}">
                <a14:useLocalDpi xmlns:a14="http://schemas.microsoft.com/office/drawing/2010/main" val="0"/>
              </a:ext>
            </a:extLst>
          </a:blip>
          <a:srcRect t="5115" b="6761"/>
          <a:stretch/>
        </p:blipFill>
        <p:spPr>
          <a:xfrm>
            <a:off x="4962005" y="4545227"/>
            <a:ext cx="1963811" cy="2308506"/>
          </a:xfrm>
          <a:prstGeom prst="rect">
            <a:avLst/>
          </a:prstGeom>
        </p:spPr>
      </p:pic>
      <p:pic>
        <p:nvPicPr>
          <p:cNvPr id="12" name="รูปภาพ 11"/>
          <p:cNvPicPr>
            <a:picLocks noChangeAspect="1"/>
          </p:cNvPicPr>
          <p:nvPr/>
        </p:nvPicPr>
        <p:blipFill rotWithShape="1">
          <a:blip r:embed="rId7">
            <a:extLst>
              <a:ext uri="{28A0092B-C50C-407E-A947-70E740481C1C}">
                <a14:useLocalDpi xmlns:a14="http://schemas.microsoft.com/office/drawing/2010/main" val="0"/>
              </a:ext>
            </a:extLst>
          </a:blip>
          <a:srcRect t="14291" b="5289"/>
          <a:stretch/>
        </p:blipFill>
        <p:spPr>
          <a:xfrm>
            <a:off x="4944571" y="2427991"/>
            <a:ext cx="1981245" cy="2125363"/>
          </a:xfrm>
          <a:prstGeom prst="rect">
            <a:avLst/>
          </a:prstGeom>
        </p:spPr>
      </p:pic>
    </p:spTree>
    <p:extLst>
      <p:ext uri="{BB962C8B-B14F-4D97-AF65-F5344CB8AC3E}">
        <p14:creationId xmlns:p14="http://schemas.microsoft.com/office/powerpoint/2010/main" val="241553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ตัวแทนเนื้อหา 3"/>
          <p:cNvPicPr>
            <a:picLocks noGrp="1" noChangeAspect="1"/>
          </p:cNvPicPr>
          <p:nvPr>
            <p:ph idx="1"/>
          </p:nvPr>
        </p:nvPicPr>
        <p:blipFill rotWithShape="1">
          <a:blip r:embed="rId2">
            <a:extLst>
              <a:ext uri="{28A0092B-C50C-407E-A947-70E740481C1C}">
                <a14:useLocalDpi xmlns:a14="http://schemas.microsoft.com/office/drawing/2010/main" val="0"/>
              </a:ext>
            </a:extLst>
          </a:blip>
          <a:srcRect l="49164" t="5733" b="54920"/>
          <a:stretch/>
        </p:blipFill>
        <p:spPr>
          <a:xfrm>
            <a:off x="4126952" y="-2591"/>
            <a:ext cx="2409876" cy="1062681"/>
          </a:xfrm>
        </p:spPr>
      </p:pic>
      <p:pic>
        <p:nvPicPr>
          <p:cNvPr id="10" name="รูปภาพ 9"/>
          <p:cNvPicPr>
            <a:picLocks noChangeAspect="1"/>
          </p:cNvPicPr>
          <p:nvPr/>
        </p:nvPicPr>
        <p:blipFill rotWithShape="1">
          <a:blip r:embed="rId3">
            <a:extLst>
              <a:ext uri="{28A0092B-C50C-407E-A947-70E740481C1C}">
                <a14:useLocalDpi xmlns:a14="http://schemas.microsoft.com/office/drawing/2010/main" val="0"/>
              </a:ext>
            </a:extLst>
          </a:blip>
          <a:srcRect l="14626" t="13694" r="33910" b="62763"/>
          <a:stretch/>
        </p:blipFill>
        <p:spPr>
          <a:xfrm>
            <a:off x="554272" y="104607"/>
            <a:ext cx="2592571" cy="1468624"/>
          </a:xfrm>
          <a:prstGeom prst="rect">
            <a:avLst/>
          </a:prstGeom>
        </p:spPr>
      </p:pic>
      <p:sp>
        <p:nvSpPr>
          <p:cNvPr id="12" name="ลูกศรขวา 11"/>
          <p:cNvSpPr/>
          <p:nvPr/>
        </p:nvSpPr>
        <p:spPr>
          <a:xfrm>
            <a:off x="3061610" y="496324"/>
            <a:ext cx="474878" cy="454901"/>
          </a:xfrm>
          <a:prstGeom prst="rightArrow">
            <a:avLst/>
          </a:prstGeom>
          <a:solidFill>
            <a:srgbClr val="0070C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h-TH"/>
          </a:p>
        </p:txBody>
      </p:sp>
      <p:sp>
        <p:nvSpPr>
          <p:cNvPr id="13" name="สี่เหลี่ยมผืนผ้า 12"/>
          <p:cNvSpPr/>
          <p:nvPr/>
        </p:nvSpPr>
        <p:spPr>
          <a:xfrm>
            <a:off x="4288123" y="2329137"/>
            <a:ext cx="1981571" cy="830997"/>
          </a:xfrm>
          <a:prstGeom prst="rect">
            <a:avLst/>
          </a:prstGeom>
          <a:solidFill>
            <a:schemeClr val="bg1"/>
          </a:solidFill>
        </p:spPr>
        <p:txBody>
          <a:bodyPr wrap="square">
            <a:spAutoFit/>
          </a:bodyPr>
          <a:lstStyle/>
          <a:p>
            <a:r>
              <a:rPr lang="fr-FR" sz="1600" dirty="0" smtClean="0">
                <a:solidFill>
                  <a:srgbClr val="170E88"/>
                </a:solidFill>
              </a:rPr>
              <a:t>1,440 cartons /20'Dc</a:t>
            </a:r>
          </a:p>
          <a:p>
            <a:r>
              <a:rPr lang="fr-FR" sz="1600" dirty="0" smtClean="0">
                <a:solidFill>
                  <a:srgbClr val="170E88"/>
                </a:solidFill>
              </a:rPr>
              <a:t>2,970 cartons /40'Dc</a:t>
            </a:r>
          </a:p>
          <a:p>
            <a:r>
              <a:rPr lang="fr-FR" sz="1600" dirty="0" smtClean="0">
                <a:solidFill>
                  <a:srgbClr val="170E88"/>
                </a:solidFill>
              </a:rPr>
              <a:t>3,267 </a:t>
            </a:r>
            <a:r>
              <a:rPr lang="fr-FR" sz="1600" dirty="0">
                <a:solidFill>
                  <a:srgbClr val="170E88"/>
                </a:solidFill>
              </a:rPr>
              <a:t>cartons​ /40'Hc</a:t>
            </a:r>
            <a:endParaRPr lang="th-TH" sz="1600" dirty="0">
              <a:solidFill>
                <a:srgbClr val="170E88"/>
              </a:solidFill>
            </a:endParaRPr>
          </a:p>
        </p:txBody>
      </p:sp>
      <p:pic>
        <p:nvPicPr>
          <p:cNvPr id="15" name="รูปภาพ 14"/>
          <p:cNvPicPr>
            <a:picLocks noChangeAspect="1"/>
          </p:cNvPicPr>
          <p:nvPr/>
        </p:nvPicPr>
        <p:blipFill rotWithShape="1">
          <a:blip r:embed="rId4"/>
          <a:srcRect t="65873"/>
          <a:stretch/>
        </p:blipFill>
        <p:spPr>
          <a:xfrm>
            <a:off x="4218610" y="986488"/>
            <a:ext cx="1993294" cy="551094"/>
          </a:xfrm>
          <a:prstGeom prst="rect">
            <a:avLst/>
          </a:prstGeom>
        </p:spPr>
      </p:pic>
      <p:sp>
        <p:nvSpPr>
          <p:cNvPr id="16" name="ลูกศรขวา 15"/>
          <p:cNvSpPr/>
          <p:nvPr/>
        </p:nvSpPr>
        <p:spPr>
          <a:xfrm>
            <a:off x="3759974" y="2488501"/>
            <a:ext cx="448226" cy="521107"/>
          </a:xfrm>
          <a:prstGeom prst="rightArrow">
            <a:avLst/>
          </a:prstGeom>
          <a:solidFill>
            <a:srgbClr val="0070C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h-TH"/>
          </a:p>
        </p:txBody>
      </p:sp>
      <p:pic>
        <p:nvPicPr>
          <p:cNvPr id="11" name="รูปภาพ 10"/>
          <p:cNvPicPr>
            <a:picLocks noChangeAspect="1"/>
          </p:cNvPicPr>
          <p:nvPr/>
        </p:nvPicPr>
        <p:blipFill rotWithShape="1">
          <a:blip r:embed="rId5">
            <a:extLst>
              <a:ext uri="{28A0092B-C50C-407E-A947-70E740481C1C}">
                <a14:useLocalDpi xmlns:a14="http://schemas.microsoft.com/office/drawing/2010/main" val="0"/>
              </a:ext>
            </a:extLst>
          </a:blip>
          <a:srcRect l="2615" t="1985" r="1270" b="1771"/>
          <a:stretch/>
        </p:blipFill>
        <p:spPr>
          <a:xfrm>
            <a:off x="78304" y="1729588"/>
            <a:ext cx="3632887" cy="2264310"/>
          </a:xfrm>
          <a:prstGeom prst="rect">
            <a:avLst/>
          </a:prstGeom>
        </p:spPr>
      </p:pic>
      <p:cxnSp>
        <p:nvCxnSpPr>
          <p:cNvPr id="20" name="ตัวเชื่อมต่อตรง 19"/>
          <p:cNvCxnSpPr/>
          <p:nvPr/>
        </p:nvCxnSpPr>
        <p:spPr>
          <a:xfrm>
            <a:off x="240396" y="1744408"/>
            <a:ext cx="71260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ตัวเชื่อมต่อตรง 20"/>
          <p:cNvCxnSpPr/>
          <p:nvPr/>
        </p:nvCxnSpPr>
        <p:spPr>
          <a:xfrm>
            <a:off x="159913" y="4027209"/>
            <a:ext cx="7126098"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รูปภาพ 2"/>
          <p:cNvPicPr>
            <a:picLocks noChangeAspect="1"/>
          </p:cNvPicPr>
          <p:nvPr/>
        </p:nvPicPr>
        <p:blipFill rotWithShape="1">
          <a:blip r:embed="rId6"/>
          <a:srcRect l="3939" r="4251" b="1141"/>
          <a:stretch/>
        </p:blipFill>
        <p:spPr>
          <a:xfrm>
            <a:off x="7361340" y="1"/>
            <a:ext cx="4847019" cy="6884942"/>
          </a:xfrm>
          <a:prstGeom prst="rect">
            <a:avLst/>
          </a:prstGeom>
        </p:spPr>
      </p:pic>
      <p:sp>
        <p:nvSpPr>
          <p:cNvPr id="22" name="สี่เหลี่ยมผืนผ้า 21"/>
          <p:cNvSpPr/>
          <p:nvPr/>
        </p:nvSpPr>
        <p:spPr>
          <a:xfrm>
            <a:off x="3946949" y="1484926"/>
            <a:ext cx="2837459" cy="261610"/>
          </a:xfrm>
          <a:prstGeom prst="rect">
            <a:avLst/>
          </a:prstGeom>
        </p:spPr>
        <p:txBody>
          <a:bodyPr wrap="square">
            <a:spAutoFit/>
          </a:bodyPr>
          <a:lstStyle/>
          <a:p>
            <a:r>
              <a:rPr lang="en-US" sz="1100" dirty="0" smtClean="0">
                <a:solidFill>
                  <a:srgbClr val="FF0000"/>
                </a:solidFill>
              </a:rPr>
              <a:t>*1 carton= 10 </a:t>
            </a:r>
            <a:r>
              <a:rPr lang="en-US" sz="1100" dirty="0" err="1" smtClean="0">
                <a:solidFill>
                  <a:srgbClr val="FF0000"/>
                </a:solidFill>
              </a:rPr>
              <a:t>boxs</a:t>
            </a:r>
            <a:r>
              <a:rPr lang="en-US" sz="1100" dirty="0" smtClean="0">
                <a:solidFill>
                  <a:srgbClr val="FF0000"/>
                </a:solidFill>
              </a:rPr>
              <a:t>. = </a:t>
            </a:r>
            <a:r>
              <a:rPr lang="en-US" sz="1100" dirty="0" smtClean="0">
                <a:solidFill>
                  <a:srgbClr val="FF0000"/>
                </a:solidFill>
                <a:latin typeface="Calibri" panose="020F0502020204030204" pitchFamily="34" charset="0"/>
                <a:ea typeface="Calibri" panose="020F0502020204030204" pitchFamily="34" charset="0"/>
                <a:cs typeface="Cordia New" panose="020B0304020202020204" pitchFamily="34" charset="-34"/>
              </a:rPr>
              <a:t>1,000 Pcs. </a:t>
            </a:r>
            <a:r>
              <a:rPr lang="en-US" sz="1100" dirty="0" smtClean="0">
                <a:solidFill>
                  <a:srgbClr val="FF0000"/>
                </a:solidFill>
              </a:rPr>
              <a:t>= 0.02 CBM</a:t>
            </a:r>
            <a:endParaRPr lang="th-TH" sz="1100" dirty="0">
              <a:solidFill>
                <a:srgbClr val="FF0000"/>
              </a:solidFill>
            </a:endParaRPr>
          </a:p>
        </p:txBody>
      </p:sp>
      <p:pic>
        <p:nvPicPr>
          <p:cNvPr id="19" name="รูปภาพ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9486" y="4135543"/>
            <a:ext cx="1952145" cy="2604035"/>
          </a:xfrm>
          <a:prstGeom prst="rect">
            <a:avLst/>
          </a:prstGeom>
        </p:spPr>
      </p:pic>
      <p:pic>
        <p:nvPicPr>
          <p:cNvPr id="23" name="รูปภาพ 22"/>
          <p:cNvPicPr>
            <a:picLocks noChangeAspect="1"/>
          </p:cNvPicPr>
          <p:nvPr/>
        </p:nvPicPr>
        <p:blipFill rotWithShape="1">
          <a:blip r:embed="rId8">
            <a:extLst>
              <a:ext uri="{28A0092B-C50C-407E-A947-70E740481C1C}">
                <a14:useLocalDpi xmlns:a14="http://schemas.microsoft.com/office/drawing/2010/main" val="0"/>
              </a:ext>
            </a:extLst>
          </a:blip>
          <a:srcRect l="7893" t="8906" r="11033" b="8932"/>
          <a:stretch/>
        </p:blipFill>
        <p:spPr>
          <a:xfrm>
            <a:off x="2827373" y="4135543"/>
            <a:ext cx="1952145" cy="2638962"/>
          </a:xfrm>
          <a:prstGeom prst="rect">
            <a:avLst/>
          </a:prstGeom>
        </p:spPr>
      </p:pic>
      <p:pic>
        <p:nvPicPr>
          <p:cNvPr id="24" name="รูปภาพ 23"/>
          <p:cNvPicPr>
            <a:picLocks noChangeAspect="1"/>
          </p:cNvPicPr>
          <p:nvPr/>
        </p:nvPicPr>
        <p:blipFill rotWithShape="1">
          <a:blip r:embed="rId9">
            <a:extLst>
              <a:ext uri="{28A0092B-C50C-407E-A947-70E740481C1C}">
                <a14:useLocalDpi xmlns:a14="http://schemas.microsoft.com/office/drawing/2010/main" val="0"/>
              </a:ext>
            </a:extLst>
          </a:blip>
          <a:srcRect t="13092" r="6897" b="9549"/>
          <a:stretch/>
        </p:blipFill>
        <p:spPr>
          <a:xfrm>
            <a:off x="293251" y="4139676"/>
            <a:ext cx="2241194" cy="2648799"/>
          </a:xfrm>
          <a:prstGeom prst="rect">
            <a:avLst/>
          </a:prstGeom>
        </p:spPr>
      </p:pic>
      <p:sp>
        <p:nvSpPr>
          <p:cNvPr id="7" name="สี่เหลี่ยมผืนผ้า 6"/>
          <p:cNvSpPr/>
          <p:nvPr/>
        </p:nvSpPr>
        <p:spPr>
          <a:xfrm>
            <a:off x="1493240" y="38357"/>
            <a:ext cx="825435" cy="167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2060"/>
                </a:solidFill>
              </a:rPr>
              <a:t>22cm</a:t>
            </a:r>
            <a:endParaRPr lang="th-TH" sz="1600" dirty="0">
              <a:solidFill>
                <a:srgbClr val="002060"/>
              </a:solidFill>
            </a:endParaRPr>
          </a:p>
        </p:txBody>
      </p:sp>
      <p:sp>
        <p:nvSpPr>
          <p:cNvPr id="25" name="สี่เหลี่ยมผืนผ้า 24"/>
          <p:cNvSpPr/>
          <p:nvPr/>
        </p:nvSpPr>
        <p:spPr>
          <a:xfrm rot="16726819">
            <a:off x="163198" y="484098"/>
            <a:ext cx="915172" cy="230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2060"/>
                </a:solidFill>
              </a:rPr>
              <a:t>11cm</a:t>
            </a:r>
            <a:endParaRPr lang="th-TH" sz="1600" dirty="0">
              <a:solidFill>
                <a:srgbClr val="002060"/>
              </a:solidFill>
            </a:endParaRPr>
          </a:p>
        </p:txBody>
      </p:sp>
      <p:sp>
        <p:nvSpPr>
          <p:cNvPr id="29" name="สี่เหลี่ยมผืนผ้า 28"/>
          <p:cNvSpPr/>
          <p:nvPr/>
        </p:nvSpPr>
        <p:spPr>
          <a:xfrm>
            <a:off x="2916779" y="1211800"/>
            <a:ext cx="673927" cy="230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2060"/>
                </a:solidFill>
              </a:rPr>
              <a:t>7cm</a:t>
            </a:r>
            <a:endParaRPr lang="th-TH" sz="1600" dirty="0">
              <a:solidFill>
                <a:srgbClr val="002060"/>
              </a:solidFill>
            </a:endParaRPr>
          </a:p>
        </p:txBody>
      </p:sp>
      <p:pic>
        <p:nvPicPr>
          <p:cNvPr id="14" name="รูปภาพ 13"/>
          <p:cNvPicPr>
            <a:picLocks noChangeAspect="1"/>
          </p:cNvPicPr>
          <p:nvPr/>
        </p:nvPicPr>
        <p:blipFill rotWithShape="1">
          <a:blip r:embed="rId10"/>
          <a:srcRect l="12512" t="22553" r="11409" b="37923"/>
          <a:stretch/>
        </p:blipFill>
        <p:spPr>
          <a:xfrm>
            <a:off x="4623105" y="427965"/>
            <a:ext cx="847366" cy="198947"/>
          </a:xfrm>
          <a:prstGeom prst="rect">
            <a:avLst/>
          </a:prstGeom>
        </p:spPr>
      </p:pic>
      <p:sp>
        <p:nvSpPr>
          <p:cNvPr id="31" name="สี่เหลี่ยมผืนผ้า 30"/>
          <p:cNvSpPr/>
          <p:nvPr/>
        </p:nvSpPr>
        <p:spPr>
          <a:xfrm>
            <a:off x="436885" y="1470694"/>
            <a:ext cx="2766770" cy="230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1 </a:t>
            </a:r>
            <a:r>
              <a:rPr lang="en-US" sz="1400" dirty="0" smtClean="0">
                <a:solidFill>
                  <a:srgbClr val="FF0000"/>
                </a:solidFill>
              </a:rPr>
              <a:t>box = 100 </a:t>
            </a:r>
            <a:r>
              <a:rPr lang="en-US" sz="1400" dirty="0">
                <a:solidFill>
                  <a:srgbClr val="FF0000"/>
                </a:solidFill>
              </a:rPr>
              <a:t>pcs ~</a:t>
            </a:r>
            <a:r>
              <a:rPr lang="en-US" sz="1400" dirty="0" smtClean="0">
                <a:solidFill>
                  <a:srgbClr val="FF0000"/>
                </a:solidFill>
              </a:rPr>
              <a:t> 537.9g</a:t>
            </a:r>
            <a:endParaRPr lang="en-US" sz="1400" dirty="0">
              <a:solidFill>
                <a:srgbClr val="FF0000"/>
              </a:solidFill>
            </a:endParaRPr>
          </a:p>
        </p:txBody>
      </p:sp>
      <p:sp>
        <p:nvSpPr>
          <p:cNvPr id="32" name="สี่เหลี่ยมผืนผ้า 31"/>
          <p:cNvSpPr/>
          <p:nvPr/>
        </p:nvSpPr>
        <p:spPr>
          <a:xfrm>
            <a:off x="4190557" y="3140999"/>
            <a:ext cx="3095454" cy="938719"/>
          </a:xfrm>
          <a:prstGeom prst="rect">
            <a:avLst/>
          </a:prstGeom>
        </p:spPr>
        <p:txBody>
          <a:bodyPr wrap="square">
            <a:spAutoFit/>
          </a:bodyPr>
          <a:lstStyle/>
          <a:p>
            <a:r>
              <a:rPr lang="en-US" sz="1100" dirty="0" smtClean="0">
                <a:solidFill>
                  <a:srgbClr val="FF0000"/>
                </a:solidFill>
              </a:rPr>
              <a:t>*1 pallet (1200x800 mm) =  Maximum 60 Cartons</a:t>
            </a:r>
          </a:p>
          <a:p>
            <a:r>
              <a:rPr lang="en-US" sz="1100" dirty="0" smtClean="0">
                <a:solidFill>
                  <a:srgbClr val="FF0000"/>
                </a:solidFill>
              </a:rPr>
              <a:t>~ Weight (Full Pallet) = 398 Kg.</a:t>
            </a:r>
          </a:p>
          <a:p>
            <a:r>
              <a:rPr lang="en-US" sz="1100" dirty="0" smtClean="0">
                <a:solidFill>
                  <a:srgbClr val="FF0000"/>
                </a:solidFill>
              </a:rPr>
              <a:t>~ </a:t>
            </a:r>
            <a:r>
              <a:rPr lang="en-US" sz="1100" dirty="0" err="1" smtClean="0">
                <a:solidFill>
                  <a:srgbClr val="FF0000"/>
                </a:solidFill>
              </a:rPr>
              <a:t>Hight</a:t>
            </a:r>
            <a:r>
              <a:rPr lang="en-US" sz="1100" dirty="0" smtClean="0">
                <a:solidFill>
                  <a:srgbClr val="FF0000"/>
                </a:solidFill>
              </a:rPr>
              <a:t> = 1,380  mm.</a:t>
            </a:r>
          </a:p>
          <a:p>
            <a:endParaRPr lang="en-US" sz="1100" dirty="0" smtClean="0">
              <a:solidFill>
                <a:srgbClr val="FF0000"/>
              </a:solidFill>
            </a:endParaRPr>
          </a:p>
          <a:p>
            <a:r>
              <a:rPr lang="en-US" sz="1100" dirty="0" smtClean="0">
                <a:solidFill>
                  <a:srgbClr val="FF0000"/>
                </a:solidFill>
              </a:rPr>
              <a:t>** EST Size L</a:t>
            </a:r>
            <a:endParaRPr lang="th-TH" sz="1100" dirty="0">
              <a:solidFill>
                <a:srgbClr val="FF0000"/>
              </a:solidFill>
            </a:endParaRPr>
          </a:p>
        </p:txBody>
      </p:sp>
    </p:spTree>
    <p:extLst>
      <p:ext uri="{BB962C8B-B14F-4D97-AF65-F5344CB8AC3E}">
        <p14:creationId xmlns:p14="http://schemas.microsoft.com/office/powerpoint/2010/main" val="521429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ชื่อเรื่อง 1"/>
          <p:cNvSpPr>
            <a:spLocks noGrp="1"/>
          </p:cNvSpPr>
          <p:nvPr>
            <p:ph type="title"/>
          </p:nvPr>
        </p:nvSpPr>
        <p:spPr>
          <a:xfrm>
            <a:off x="1060698" y="402405"/>
            <a:ext cx="9720072" cy="1417254"/>
          </a:xfrm>
        </p:spPr>
        <p:txBody>
          <a:bodyPr vert="horz">
            <a:noAutofit/>
          </a:bodyPr>
          <a:lstStyle/>
          <a:p>
            <a:r>
              <a:rPr lang="en-US" sz="6000" dirty="0" smtClean="0">
                <a:solidFill>
                  <a:srgbClr val="0070C0"/>
                </a:solidFill>
                <a:effectLst>
                  <a:outerShdw blurRad="38100" dist="38100" dir="2700000" algn="tl">
                    <a:srgbClr val="000000">
                      <a:alpha val="43137"/>
                    </a:srgbClr>
                  </a:outerShdw>
                </a:effectLst>
                <a:latin typeface="+mn-lt"/>
              </a:rPr>
              <a:t>Quality </a:t>
            </a:r>
            <a:br>
              <a:rPr lang="en-US" sz="6000" dirty="0" smtClean="0">
                <a:solidFill>
                  <a:srgbClr val="0070C0"/>
                </a:solidFill>
                <a:effectLst>
                  <a:outerShdw blurRad="38100" dist="38100" dir="2700000" algn="tl">
                    <a:srgbClr val="000000">
                      <a:alpha val="43137"/>
                    </a:srgbClr>
                  </a:outerShdw>
                </a:effectLst>
                <a:latin typeface="+mn-lt"/>
              </a:rPr>
            </a:br>
            <a:r>
              <a:rPr lang="en-US" sz="5400" dirty="0" smtClean="0">
                <a:solidFill>
                  <a:srgbClr val="0070C0"/>
                </a:solidFill>
                <a:effectLst>
                  <a:outerShdw blurRad="38100" dist="38100" dir="2700000" algn="tl">
                    <a:srgbClr val="000000">
                      <a:alpha val="43137"/>
                    </a:srgbClr>
                  </a:outerShdw>
                </a:effectLst>
                <a:latin typeface="+mn-lt"/>
              </a:rPr>
              <a:t>Management System</a:t>
            </a:r>
            <a:endParaRPr lang="th-TH" sz="4000" dirty="0">
              <a:solidFill>
                <a:srgbClr val="0070C0"/>
              </a:solidFill>
              <a:effectLst>
                <a:outerShdw blurRad="38100" dist="38100" dir="2700000" algn="tl">
                  <a:srgbClr val="000000">
                    <a:alpha val="43137"/>
                  </a:srgbClr>
                </a:outerShdw>
              </a:effectLst>
              <a:latin typeface="+mn-lt"/>
            </a:endParaRPr>
          </a:p>
        </p:txBody>
      </p:sp>
      <p:pic>
        <p:nvPicPr>
          <p:cNvPr id="3" name="ตัวแทนเนื้อหา 2"/>
          <p:cNvPicPr>
            <a:picLocks noGrp="1" noChangeAspect="1"/>
          </p:cNvPicPr>
          <p:nvPr>
            <p:ph idx="1"/>
          </p:nvPr>
        </p:nvPicPr>
        <p:blipFill>
          <a:blip r:embed="rId2"/>
          <a:stretch>
            <a:fillRect/>
          </a:stretch>
        </p:blipFill>
        <p:spPr>
          <a:xfrm>
            <a:off x="7570574" y="0"/>
            <a:ext cx="4621426" cy="6888043"/>
          </a:xfrm>
          <a:prstGeom prst="rect">
            <a:avLst/>
          </a:prstGeom>
        </p:spPr>
      </p:pic>
    </p:spTree>
    <p:extLst>
      <p:ext uri="{BB962C8B-B14F-4D97-AF65-F5344CB8AC3E}">
        <p14:creationId xmlns:p14="http://schemas.microsoft.com/office/powerpoint/2010/main" val="1438977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077174" y="369452"/>
            <a:ext cx="9720072" cy="1417254"/>
          </a:xfrm>
        </p:spPr>
        <p:txBody>
          <a:bodyPr vert="horz">
            <a:noAutofit/>
          </a:bodyPr>
          <a:lstStyle/>
          <a:p>
            <a:r>
              <a:rPr lang="en-US" sz="6000" dirty="0" smtClean="0">
                <a:solidFill>
                  <a:srgbClr val="0070C0"/>
                </a:solidFill>
                <a:effectLst>
                  <a:outerShdw blurRad="38100" dist="38100" dir="2700000" algn="tl">
                    <a:srgbClr val="000000">
                      <a:alpha val="43137"/>
                    </a:srgbClr>
                  </a:outerShdw>
                </a:effectLst>
                <a:latin typeface="+mn-lt"/>
              </a:rPr>
              <a:t>ISO Standard </a:t>
            </a:r>
            <a:r>
              <a:rPr lang="en-US" sz="4000" dirty="0" smtClean="0">
                <a:solidFill>
                  <a:srgbClr val="0070C0"/>
                </a:solidFill>
                <a:effectLst>
                  <a:outerShdw blurRad="38100" dist="38100" dir="2700000" algn="tl">
                    <a:srgbClr val="000000">
                      <a:alpha val="43137"/>
                    </a:srgbClr>
                  </a:outerShdw>
                </a:effectLst>
                <a:latin typeface="+mn-lt"/>
              </a:rPr>
              <a:t>Certificate</a:t>
            </a:r>
            <a:endParaRPr lang="th-TH" sz="4000" dirty="0">
              <a:solidFill>
                <a:srgbClr val="0070C0"/>
              </a:solidFill>
              <a:effectLst>
                <a:outerShdw blurRad="38100" dist="38100" dir="2700000" algn="tl">
                  <a:srgbClr val="000000">
                    <a:alpha val="43137"/>
                  </a:srgbClr>
                </a:outerShdw>
              </a:effectLst>
              <a:latin typeface="+mn-lt"/>
            </a:endParaRPr>
          </a:p>
        </p:txBody>
      </p:sp>
      <p:pic>
        <p:nvPicPr>
          <p:cNvPr id="3" name="รูปภาพ 2"/>
          <p:cNvPicPr>
            <a:picLocks noChangeAspect="1"/>
          </p:cNvPicPr>
          <p:nvPr/>
        </p:nvPicPr>
        <p:blipFill rotWithShape="1">
          <a:blip r:embed="rId2"/>
          <a:srcRect b="20523"/>
          <a:stretch/>
        </p:blipFill>
        <p:spPr>
          <a:xfrm>
            <a:off x="7342100" y="0"/>
            <a:ext cx="4849900" cy="6853881"/>
          </a:xfrm>
          <a:prstGeom prst="rect">
            <a:avLst/>
          </a:prstGeom>
        </p:spPr>
      </p:pic>
    </p:spTree>
    <p:extLst>
      <p:ext uri="{BB962C8B-B14F-4D97-AF65-F5344CB8AC3E}">
        <p14:creationId xmlns:p14="http://schemas.microsoft.com/office/powerpoint/2010/main" val="1384421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ย้อนยุค">
  <a:themeElements>
    <a:clrScheme name="สีน้ำเงิน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ย้อนยุค">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ย้อนยุค">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357</TotalTime>
  <Words>433</Words>
  <Application>Microsoft Office PowerPoint</Application>
  <PresentationFormat>แบบจอกว้าง</PresentationFormat>
  <Paragraphs>39</Paragraphs>
  <Slides>14</Slides>
  <Notes>0</Notes>
  <HiddenSlides>0</HiddenSlides>
  <MMClips>0</MMClips>
  <ScaleCrop>false</ScaleCrop>
  <HeadingPairs>
    <vt:vector size="6" baseType="variant">
      <vt:variant>
        <vt:lpstr>ฟอนต์ที่ถูกใช้</vt:lpstr>
      </vt:variant>
      <vt:variant>
        <vt:i4>6</vt:i4>
      </vt:variant>
      <vt:variant>
        <vt:lpstr>ธีม</vt:lpstr>
      </vt:variant>
      <vt:variant>
        <vt:i4>1</vt:i4>
      </vt:variant>
      <vt:variant>
        <vt:lpstr>ชื่อเรื่องสไลด์</vt:lpstr>
      </vt:variant>
      <vt:variant>
        <vt:i4>14</vt:i4>
      </vt:variant>
    </vt:vector>
  </HeadingPairs>
  <TitlesOfParts>
    <vt:vector size="21" baseType="lpstr">
      <vt:lpstr>Angsana New</vt:lpstr>
      <vt:lpstr>Arial</vt:lpstr>
      <vt:lpstr>Calibri</vt:lpstr>
      <vt:lpstr>Calibri Light</vt:lpstr>
      <vt:lpstr>Cordia New</vt:lpstr>
      <vt:lpstr>Tw Cen MT</vt:lpstr>
      <vt:lpstr>ย้อนยุค</vt:lpstr>
      <vt:lpstr>Pure Gloves </vt:lpstr>
      <vt:lpstr>Pure Gloves </vt:lpstr>
      <vt:lpstr>Pure Gloves </vt:lpstr>
      <vt:lpstr>Pure Gloves </vt:lpstr>
      <vt:lpstr>งานนำเสนอ PowerPoint</vt:lpstr>
      <vt:lpstr>งานนำเสนอ PowerPoint</vt:lpstr>
      <vt:lpstr>งานนำเสนอ PowerPoint</vt:lpstr>
      <vt:lpstr>Quality  Management System</vt:lpstr>
      <vt:lpstr>ISO Standard Certificate</vt:lpstr>
      <vt:lpstr>EC Certification</vt:lpstr>
      <vt:lpstr>FDA</vt:lpstr>
      <vt:lpstr>THAI FDA</vt:lpstr>
      <vt:lpstr>งานนำเสนอ PowerPoint</vt:lpstr>
      <vt:lpstr>งานนำเสนอ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Shun Thai Rubber Gloves</dc:title>
  <dc:creator>Vimolnapath Hoouangnak</dc:creator>
  <cp:lastModifiedBy>Vimolnapath Hoouangnak</cp:lastModifiedBy>
  <cp:revision>31</cp:revision>
  <dcterms:created xsi:type="dcterms:W3CDTF">2020-05-09T16:10:41Z</dcterms:created>
  <dcterms:modified xsi:type="dcterms:W3CDTF">2020-05-18T09:09:19Z</dcterms:modified>
</cp:coreProperties>
</file>